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Nunito"/>
      <p:regular r:id="rId23"/>
      <p:bold r:id="rId24"/>
      <p:italic r:id="rId25"/>
      <p:boldItalic r:id="rId26"/>
    </p:embeddedFont>
    <p:embeddedFont>
      <p:font typeface="Maven Pro"/>
      <p:regular r:id="rId27"/>
      <p:bold r:id="rId28"/>
    </p:embeddedFont>
    <p:embeddedFont>
      <p:font typeface="Maven Pro Medium"/>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avenProMedium-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MavenProMedium-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Acquittal" TargetMode="External"/><Relationship Id="rId3" Type="http://schemas.openxmlformats.org/officeDocument/2006/relationships/hyperlink" Target="https://en.wikipedia.org/wiki/CSI_effect#cite_note-31" TargetMode="External"/><Relationship Id="rId4" Type="http://schemas.openxmlformats.org/officeDocument/2006/relationships/hyperlink" Target="https://en.wikipedia.org/wiki/Conviction" TargetMode="External"/><Relationship Id="rId5" Type="http://schemas.openxmlformats.org/officeDocument/2006/relationships/hyperlink" Target="http://topics.nytimes.com/top/news/health/diseasesconditionsandhealthtopics/tumors/index.html?inline=nyt-classifier"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Acquittal" TargetMode="External"/><Relationship Id="rId3" Type="http://schemas.openxmlformats.org/officeDocument/2006/relationships/hyperlink" Target="https://en.wikipedia.org/wiki/CSI_effect#cite_note-31" TargetMode="External"/><Relationship Id="rId4" Type="http://schemas.openxmlformats.org/officeDocument/2006/relationships/hyperlink" Target="https://en.wikipedia.org/wiki/Convict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e3197765b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e3197765b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f3f6d8a67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f3f6d8a67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4f3f6d8a67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4f3f6d8a6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f3f6d8a67_5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4f3f6d8a67_5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4f3f6d8a67_5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4f3f6d8a67_5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f3f6d8a67_5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f3f6d8a67_5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4e3197765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e3197765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4f3f6d8a6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4f3f6d8a6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22222"/>
                </a:solidFill>
                <a:highlight>
                  <a:srgbClr val="FFFFFF"/>
                </a:highlight>
              </a:rPr>
              <a:t> first, that jurors expect more forensic evidence than is available or necessary, resulting in a higher rate of </a:t>
            </a:r>
            <a:r>
              <a:rPr lang="en" sz="1050">
                <a:solidFill>
                  <a:srgbClr val="0B0080"/>
                </a:solidFill>
                <a:uFill>
                  <a:noFill/>
                </a:uFill>
                <a:hlinkClick r:id="rId2"/>
              </a:rPr>
              <a:t>acquittal</a:t>
            </a:r>
            <a:r>
              <a:rPr lang="en" sz="1050">
                <a:solidFill>
                  <a:srgbClr val="222222"/>
                </a:solidFill>
                <a:highlight>
                  <a:srgbClr val="FFFFFF"/>
                </a:highlight>
              </a:rPr>
              <a:t> when such evidence is absent; and second, that jurors have greater confidence in forensic and particularly DNA evidence than is warranted,</a:t>
            </a:r>
            <a:r>
              <a:rPr baseline="30000" lang="en" sz="1400">
                <a:solidFill>
                  <a:srgbClr val="0B0080"/>
                </a:solidFill>
                <a:uFill>
                  <a:noFill/>
                </a:uFill>
                <a:hlinkClick r:id="rId3"/>
              </a:rPr>
              <a:t>[31]</a:t>
            </a:r>
            <a:r>
              <a:rPr lang="en" sz="1050">
                <a:solidFill>
                  <a:srgbClr val="222222"/>
                </a:solidFill>
                <a:highlight>
                  <a:srgbClr val="FFFFFF"/>
                </a:highlight>
              </a:rPr>
              <a:t> resulting in a higher rate of </a:t>
            </a:r>
            <a:r>
              <a:rPr lang="en" sz="1050">
                <a:solidFill>
                  <a:srgbClr val="0B0080"/>
                </a:solidFill>
                <a:uFill>
                  <a:noFill/>
                </a:uFill>
                <a:hlinkClick r:id="rId4"/>
              </a:rPr>
              <a:t>conviction</a:t>
            </a:r>
            <a:r>
              <a:rPr lang="en" sz="1050">
                <a:solidFill>
                  <a:srgbClr val="222222"/>
                </a:solidFill>
                <a:highlight>
                  <a:srgbClr val="FFFFFF"/>
                </a:highlight>
              </a:rPr>
              <a:t> when such evidence is present</a:t>
            </a:r>
            <a:endParaRPr sz="1050">
              <a:solidFill>
                <a:srgbClr val="222222"/>
              </a:solidFill>
              <a:highlight>
                <a:srgbClr val="FFFFFF"/>
              </a:highlight>
            </a:endParaRPr>
          </a:p>
          <a:p>
            <a:pPr indent="0" lvl="0" marL="0" rtl="0" algn="l">
              <a:spcBef>
                <a:spcPts val="0"/>
              </a:spcBef>
              <a:spcAft>
                <a:spcPts val="0"/>
              </a:spcAft>
              <a:buClr>
                <a:srgbClr val="000000"/>
              </a:buClr>
              <a:buSzPts val="1100"/>
              <a:buFont typeface="Arial"/>
              <a:buNone/>
            </a:pPr>
            <a:r>
              <a:t/>
            </a:r>
            <a:endParaRPr sz="1050">
              <a:solidFill>
                <a:srgbClr val="222222"/>
              </a:solidFill>
              <a:highlight>
                <a:srgbClr val="FFFFFF"/>
              </a:highlight>
            </a:endParaRPr>
          </a:p>
          <a:p>
            <a:pPr indent="0" lvl="0" marL="0" rtl="0" algn="l">
              <a:spcBef>
                <a:spcPts val="0"/>
              </a:spcBef>
              <a:spcAft>
                <a:spcPts val="0"/>
              </a:spcAft>
              <a:buNone/>
            </a:pPr>
            <a:r>
              <a:rPr lang="en" sz="1300">
                <a:solidFill>
                  <a:srgbClr val="333333"/>
                </a:solidFill>
                <a:highlight>
                  <a:srgbClr val="FFFFFF"/>
                </a:highlight>
                <a:latin typeface="Georgia"/>
                <a:ea typeface="Georgia"/>
                <a:cs typeface="Georgia"/>
                <a:sym typeface="Georgia"/>
              </a:rPr>
              <a:t>Morse cites the case of Charles Whitman, a man who, in 1966, killed his wife and his mother, then climbed up a tower at the University of Texas and shot and killed 13 more people before being shot by police officers. Whitman was discovered after an autopsy to have a </a:t>
            </a:r>
            <a:r>
              <a:rPr lang="en" sz="1300" u="sng">
                <a:solidFill>
                  <a:srgbClr val="326891"/>
                </a:solidFill>
                <a:latin typeface="Georgia"/>
                <a:ea typeface="Georgia"/>
                <a:cs typeface="Georgia"/>
                <a:sym typeface="Georgia"/>
                <a:hlinkClick r:id="rId5"/>
              </a:rPr>
              <a:t>tumor</a:t>
            </a:r>
            <a:r>
              <a:rPr lang="en" sz="1300">
                <a:solidFill>
                  <a:srgbClr val="333333"/>
                </a:solidFill>
                <a:highlight>
                  <a:srgbClr val="FFFFFF"/>
                </a:highlight>
                <a:latin typeface="Georgia"/>
                <a:ea typeface="Georgia"/>
                <a:cs typeface="Georgia"/>
                <a:sym typeface="Georgia"/>
              </a:rPr>
              <a:t> that was putting pressure on his amygdala.</a:t>
            </a:r>
            <a:endParaRPr sz="130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0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 sz="1300">
                <a:solidFill>
                  <a:srgbClr val="333333"/>
                </a:solidFill>
                <a:highlight>
                  <a:srgbClr val="FFFFFF"/>
                </a:highlight>
                <a:latin typeface="Georgia"/>
                <a:ea typeface="Georgia"/>
                <a:cs typeface="Georgia"/>
                <a:sym typeface="Georgia"/>
              </a:rPr>
              <a:t>“So what if there’s biological causation? Causation can’t be an excuse for someone who believes that responsibility is possible. Since all behavior is caused, this would mean all behavior has to be excused.” </a:t>
            </a:r>
            <a:endParaRPr sz="1300">
              <a:solidFill>
                <a:srgbClr val="333333"/>
              </a:solidFill>
              <a:highlight>
                <a:srgbClr val="FFFFFF"/>
              </a:highlight>
              <a:latin typeface="Georgia"/>
              <a:ea typeface="Georgia"/>
              <a:cs typeface="Georgia"/>
              <a:sym typeface="Georgi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4f3f6d8a67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4f3f6d8a67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22222"/>
                </a:solidFill>
                <a:highlight>
                  <a:srgbClr val="FFFFFF"/>
                </a:highlight>
              </a:rPr>
              <a:t> first, that jurors expect more forensic evidence than is available or necessary, resulting in a higher rate of </a:t>
            </a:r>
            <a:r>
              <a:rPr lang="en" sz="1050">
                <a:solidFill>
                  <a:srgbClr val="0B0080"/>
                </a:solidFill>
                <a:uFill>
                  <a:noFill/>
                </a:uFill>
                <a:hlinkClick r:id="rId2"/>
              </a:rPr>
              <a:t>acquittal</a:t>
            </a:r>
            <a:r>
              <a:rPr lang="en" sz="1050">
                <a:solidFill>
                  <a:srgbClr val="222222"/>
                </a:solidFill>
                <a:highlight>
                  <a:srgbClr val="FFFFFF"/>
                </a:highlight>
              </a:rPr>
              <a:t> when such evidence is absent; and second, that jurors have greater confidence in forensic and particularly DNA evidence than is warranted,</a:t>
            </a:r>
            <a:r>
              <a:rPr baseline="30000" lang="en" sz="1400">
                <a:solidFill>
                  <a:srgbClr val="0B0080"/>
                </a:solidFill>
                <a:uFill>
                  <a:noFill/>
                </a:uFill>
                <a:hlinkClick r:id="rId3"/>
              </a:rPr>
              <a:t>[31]</a:t>
            </a:r>
            <a:r>
              <a:rPr lang="en" sz="1050">
                <a:solidFill>
                  <a:srgbClr val="222222"/>
                </a:solidFill>
                <a:highlight>
                  <a:srgbClr val="FFFFFF"/>
                </a:highlight>
              </a:rPr>
              <a:t> resulting in a higher rate of </a:t>
            </a:r>
            <a:r>
              <a:rPr lang="en" sz="1050">
                <a:solidFill>
                  <a:srgbClr val="0B0080"/>
                </a:solidFill>
                <a:uFill>
                  <a:noFill/>
                </a:uFill>
                <a:hlinkClick r:id="rId4"/>
              </a:rPr>
              <a:t>conviction</a:t>
            </a:r>
            <a:r>
              <a:rPr lang="en" sz="1050">
                <a:solidFill>
                  <a:srgbClr val="222222"/>
                </a:solidFill>
                <a:highlight>
                  <a:srgbClr val="FFFFFF"/>
                </a:highlight>
              </a:rPr>
              <a:t> when such evidence is present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e319776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e319776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4e3197765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e3197765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4e3197765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4e3197765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e319776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e319776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e3197765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e3197765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e3197765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e3197765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e3197765b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e3197765b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f3f6d8a6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4f3f6d8a6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gif"/><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Neurolaw: Criminal Responsibility</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Emily O’Brian, Elizabeth Pearson, &amp; Naveen Krishnan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2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PREDICTION &amp; SENTENCING</a:t>
            </a:r>
            <a:endParaRPr sz="5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23"/>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”Making predictions is not new… you can look at a number of socioeconomic factors and personality factors...and make certainly much much better than chance predictions about who’s likely to be committing crime and who’s not.”</a:t>
            </a:r>
            <a:endParaRPr b="0" i="1" sz="2500">
              <a:latin typeface="Maven Pro Medium"/>
              <a:ea typeface="Maven Pro Medium"/>
              <a:cs typeface="Maven Pro Medium"/>
              <a:sym typeface="Maven Pro Medium"/>
            </a:endParaRPr>
          </a:p>
          <a:p>
            <a:pPr indent="0" lvl="0" marL="0" rtl="0" algn="r">
              <a:spcBef>
                <a:spcPts val="0"/>
              </a:spcBef>
              <a:spcAft>
                <a:spcPts val="0"/>
              </a:spcAft>
              <a:buNone/>
            </a:pPr>
            <a:r>
              <a:rPr b="0" i="1" lang="en" sz="2000">
                <a:latin typeface="Maven Pro Medium"/>
                <a:ea typeface="Maven Pro Medium"/>
                <a:cs typeface="Maven Pro Medium"/>
                <a:sym typeface="Maven Pro Medium"/>
              </a:rPr>
              <a:t>Joshua Greene</a:t>
            </a:r>
            <a:endParaRPr b="0" i="1" sz="2000">
              <a:latin typeface="Maven Pro Medium"/>
              <a:ea typeface="Maven Pro Medium"/>
              <a:cs typeface="Maven Pro Medium"/>
              <a:sym typeface="Maven Pro Medium"/>
            </a:endParaRPr>
          </a:p>
          <a:p>
            <a:pPr indent="0" lvl="0" marL="0" rtl="0" algn="r">
              <a:spcBef>
                <a:spcPts val="0"/>
              </a:spcBef>
              <a:spcAft>
                <a:spcPts val="0"/>
              </a:spcAft>
              <a:buNone/>
            </a:pPr>
            <a:r>
              <a:rPr b="0" i="1" lang="en" sz="1500">
                <a:latin typeface="Maven Pro Medium"/>
                <a:ea typeface="Maven Pro Medium"/>
                <a:cs typeface="Maven Pro Medium"/>
                <a:sym typeface="Maven Pro Medium"/>
              </a:rPr>
              <a:t>Professor of Psychology at Harvard</a:t>
            </a:r>
            <a:endParaRPr b="0" i="1" sz="1500">
              <a:latin typeface="Maven Pro Medium"/>
              <a:ea typeface="Maven Pro Medium"/>
              <a:cs typeface="Maven Pro Medium"/>
              <a:sym typeface="Maven Pro Medium"/>
            </a:endParaRPr>
          </a:p>
          <a:p>
            <a:pPr indent="0" lvl="0" marL="0" rtl="0" algn="l">
              <a:spcBef>
                <a:spcPts val="0"/>
              </a:spcBef>
              <a:spcAft>
                <a:spcPts val="0"/>
              </a:spcAft>
              <a:buNone/>
            </a:pPr>
            <a:r>
              <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descr="Image result for brain" id="343" name="Google Shape;343;p24"/>
          <p:cNvPicPr preferRelativeResize="0"/>
          <p:nvPr/>
        </p:nvPicPr>
        <p:blipFill>
          <a:blip r:embed="rId3">
            <a:alphaModFix/>
          </a:blip>
          <a:stretch>
            <a:fillRect/>
          </a:stretch>
        </p:blipFill>
        <p:spPr>
          <a:xfrm rot="5400000">
            <a:off x="3065202" y="-746722"/>
            <a:ext cx="5042650" cy="6636950"/>
          </a:xfrm>
          <a:prstGeom prst="rect">
            <a:avLst/>
          </a:prstGeom>
          <a:noFill/>
          <a:ln>
            <a:noFill/>
          </a:ln>
        </p:spPr>
      </p:pic>
      <p:sp>
        <p:nvSpPr>
          <p:cNvPr id="344" name="Google Shape;344;p24"/>
          <p:cNvSpPr txBox="1"/>
          <p:nvPr>
            <p:ph type="title"/>
          </p:nvPr>
        </p:nvSpPr>
        <p:spPr>
          <a:xfrm rot="-5400000">
            <a:off x="-311650" y="2303600"/>
            <a:ext cx="40077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Neurophysiological Studies</a:t>
            </a:r>
            <a:endParaRPr/>
          </a:p>
        </p:txBody>
      </p:sp>
      <p:sp>
        <p:nvSpPr>
          <p:cNvPr id="345" name="Google Shape;345;p24"/>
          <p:cNvSpPr txBox="1"/>
          <p:nvPr>
            <p:ph idx="1" type="body"/>
          </p:nvPr>
        </p:nvSpPr>
        <p:spPr>
          <a:xfrm>
            <a:off x="6341700" y="2264250"/>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Low number of neurons in the prefrontal cortex</a:t>
            </a:r>
            <a:endParaRPr>
              <a:solidFill>
                <a:srgbClr val="000000"/>
              </a:solidFill>
              <a:highlight>
                <a:srgbClr val="FFFFFF"/>
              </a:highlight>
            </a:endParaRPr>
          </a:p>
        </p:txBody>
      </p:sp>
      <p:sp>
        <p:nvSpPr>
          <p:cNvPr id="346" name="Google Shape;346;p24"/>
          <p:cNvSpPr txBox="1"/>
          <p:nvPr>
            <p:ph idx="1" type="body"/>
          </p:nvPr>
        </p:nvSpPr>
        <p:spPr>
          <a:xfrm>
            <a:off x="3628550" y="208083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Underdeveloped Amygdalae</a:t>
            </a:r>
            <a:endParaRPr>
              <a:solidFill>
                <a:srgbClr val="000000"/>
              </a:solidFill>
              <a:highlight>
                <a:srgbClr val="FFFFFF"/>
              </a:highlight>
            </a:endParaRPr>
          </a:p>
        </p:txBody>
      </p:sp>
      <p:sp>
        <p:nvSpPr>
          <p:cNvPr id="347" name="Google Shape;347;p24"/>
          <p:cNvSpPr txBox="1"/>
          <p:nvPr>
            <p:ph idx="1" type="body"/>
          </p:nvPr>
        </p:nvSpPr>
        <p:spPr>
          <a:xfrm>
            <a:off x="5214225" y="369353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Cavum septi pellucidi maldevelopment</a:t>
            </a:r>
            <a:endParaRPr>
              <a:solidFill>
                <a:srgbClr val="000000"/>
              </a:solidFill>
              <a:highlight>
                <a:srgbClr val="FFFFFF"/>
              </a:highlight>
            </a:endParaRPr>
          </a:p>
        </p:txBody>
      </p:sp>
      <p:sp>
        <p:nvSpPr>
          <p:cNvPr id="348" name="Google Shape;348;p24"/>
          <p:cNvSpPr txBox="1"/>
          <p:nvPr>
            <p:ph idx="1" type="body"/>
          </p:nvPr>
        </p:nvSpPr>
        <p:spPr>
          <a:xfrm>
            <a:off x="2791813" y="3148163"/>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Bigger right hippocampus</a:t>
            </a:r>
            <a:endParaRPr>
              <a:solidFill>
                <a:srgbClr val="000000"/>
              </a:solidFill>
              <a:highlight>
                <a:srgbClr val="FFFFFF"/>
              </a:highlight>
            </a:endParaRPr>
          </a:p>
        </p:txBody>
      </p:sp>
      <p:sp>
        <p:nvSpPr>
          <p:cNvPr id="349" name="Google Shape;349;p24"/>
          <p:cNvSpPr txBox="1"/>
          <p:nvPr>
            <p:ph idx="1" type="body"/>
          </p:nvPr>
        </p:nvSpPr>
        <p:spPr>
          <a:xfrm>
            <a:off x="5826200" y="1124313"/>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rPr>
              <a:t>Increase in the volume of the striatum</a:t>
            </a:r>
            <a:endParaRPr>
              <a:solidFill>
                <a:srgbClr val="000000"/>
              </a:solidFill>
            </a:endParaRPr>
          </a:p>
        </p:txBody>
      </p:sp>
      <p:sp>
        <p:nvSpPr>
          <p:cNvPr id="350" name="Google Shape;350;p24"/>
          <p:cNvSpPr txBox="1"/>
          <p:nvPr>
            <p:ph idx="1" type="body"/>
          </p:nvPr>
        </p:nvSpPr>
        <p:spPr>
          <a:xfrm>
            <a:off x="3272925" y="92528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Damage by foreign objects</a:t>
            </a:r>
            <a:endParaRPr>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descr="Image result for brain" id="355" name="Google Shape;355;p25"/>
          <p:cNvPicPr preferRelativeResize="0"/>
          <p:nvPr/>
        </p:nvPicPr>
        <p:blipFill>
          <a:blip r:embed="rId3">
            <a:alphaModFix/>
          </a:blip>
          <a:stretch>
            <a:fillRect/>
          </a:stretch>
        </p:blipFill>
        <p:spPr>
          <a:xfrm rot="5400000">
            <a:off x="3065202" y="-746722"/>
            <a:ext cx="5042650" cy="6636950"/>
          </a:xfrm>
          <a:prstGeom prst="rect">
            <a:avLst/>
          </a:prstGeom>
          <a:noFill/>
          <a:ln>
            <a:noFill/>
          </a:ln>
        </p:spPr>
      </p:pic>
      <p:sp>
        <p:nvSpPr>
          <p:cNvPr id="356" name="Google Shape;356;p25"/>
          <p:cNvSpPr txBox="1"/>
          <p:nvPr>
            <p:ph type="title"/>
          </p:nvPr>
        </p:nvSpPr>
        <p:spPr>
          <a:xfrm rot="-5400000">
            <a:off x="-311650" y="2303600"/>
            <a:ext cx="40077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Neurophysiological Studies</a:t>
            </a:r>
            <a:endParaRPr/>
          </a:p>
        </p:txBody>
      </p:sp>
      <p:sp>
        <p:nvSpPr>
          <p:cNvPr id="357" name="Google Shape;357;p25"/>
          <p:cNvSpPr txBox="1"/>
          <p:nvPr>
            <p:ph idx="1" type="body"/>
          </p:nvPr>
        </p:nvSpPr>
        <p:spPr>
          <a:xfrm>
            <a:off x="6368300" y="226423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rPr>
              <a:t>Damage by foreign objects</a:t>
            </a:r>
            <a:endParaRPr>
              <a:solidFill>
                <a:srgbClr val="000000"/>
              </a:solidFill>
            </a:endParaRPr>
          </a:p>
        </p:txBody>
      </p:sp>
      <p:pic>
        <p:nvPicPr>
          <p:cNvPr descr="Image result for phineas gage" id="358" name="Google Shape;358;p25"/>
          <p:cNvPicPr preferRelativeResize="0"/>
          <p:nvPr/>
        </p:nvPicPr>
        <p:blipFill>
          <a:blip r:embed="rId4">
            <a:alphaModFix/>
          </a:blip>
          <a:stretch>
            <a:fillRect/>
          </a:stretch>
        </p:blipFill>
        <p:spPr>
          <a:xfrm>
            <a:off x="2268050" y="186400"/>
            <a:ext cx="4100250" cy="4858410"/>
          </a:xfrm>
          <a:prstGeom prst="rect">
            <a:avLst/>
          </a:prstGeom>
          <a:noFill/>
          <a:ln>
            <a:noFill/>
          </a:ln>
        </p:spPr>
      </p:pic>
      <p:sp>
        <p:nvSpPr>
          <p:cNvPr id="359" name="Google Shape;359;p25"/>
          <p:cNvSpPr txBox="1"/>
          <p:nvPr>
            <p:ph idx="1" type="body"/>
          </p:nvPr>
        </p:nvSpPr>
        <p:spPr>
          <a:xfrm>
            <a:off x="4776275" y="4025400"/>
            <a:ext cx="1456200" cy="529800"/>
          </a:xfrm>
          <a:prstGeom prst="rect">
            <a:avLst/>
          </a:prstGeom>
          <a:solidFill>
            <a:srgbClr val="FFFF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a:solidFill>
                  <a:srgbClr val="000000"/>
                </a:solidFill>
                <a:highlight>
                  <a:srgbClr val="FFFFFF"/>
                </a:highlight>
              </a:rPr>
              <a:t>Remember him?</a:t>
            </a:r>
            <a:endParaRPr i="1" sz="1000">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1000"/>
                                        <p:tgtEl>
                                          <p:spTgt spid="35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pic>
        <p:nvPicPr>
          <p:cNvPr descr="Image result for brain" id="364" name="Google Shape;364;p26"/>
          <p:cNvPicPr preferRelativeResize="0"/>
          <p:nvPr/>
        </p:nvPicPr>
        <p:blipFill>
          <a:blip r:embed="rId3">
            <a:alphaModFix/>
          </a:blip>
          <a:stretch>
            <a:fillRect/>
          </a:stretch>
        </p:blipFill>
        <p:spPr>
          <a:xfrm rot="5400000">
            <a:off x="3065202" y="-746722"/>
            <a:ext cx="5042650" cy="6636950"/>
          </a:xfrm>
          <a:prstGeom prst="rect">
            <a:avLst/>
          </a:prstGeom>
          <a:noFill/>
          <a:ln>
            <a:noFill/>
          </a:ln>
        </p:spPr>
      </p:pic>
      <p:sp>
        <p:nvSpPr>
          <p:cNvPr id="365" name="Google Shape;365;p26"/>
          <p:cNvSpPr txBox="1"/>
          <p:nvPr>
            <p:ph type="title"/>
          </p:nvPr>
        </p:nvSpPr>
        <p:spPr>
          <a:xfrm rot="-5400000">
            <a:off x="-311650" y="2303600"/>
            <a:ext cx="40077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Neurofunctional Studies</a:t>
            </a:r>
            <a:endParaRPr/>
          </a:p>
        </p:txBody>
      </p:sp>
      <p:sp>
        <p:nvSpPr>
          <p:cNvPr id="366" name="Google Shape;366;p26"/>
          <p:cNvSpPr txBox="1"/>
          <p:nvPr>
            <p:ph idx="1" type="body"/>
          </p:nvPr>
        </p:nvSpPr>
        <p:spPr>
          <a:xfrm>
            <a:off x="6341700" y="2264250"/>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Lack of activation in the prefrontal cortex</a:t>
            </a:r>
            <a:endParaRPr>
              <a:solidFill>
                <a:srgbClr val="000000"/>
              </a:solidFill>
              <a:highlight>
                <a:srgbClr val="FFFFFF"/>
              </a:highlight>
            </a:endParaRPr>
          </a:p>
        </p:txBody>
      </p:sp>
      <p:sp>
        <p:nvSpPr>
          <p:cNvPr id="367" name="Google Shape;367;p26"/>
          <p:cNvSpPr txBox="1"/>
          <p:nvPr>
            <p:ph idx="1" type="body"/>
          </p:nvPr>
        </p:nvSpPr>
        <p:spPr>
          <a:xfrm>
            <a:off x="3628550" y="208083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Reduced activity in the amygdala</a:t>
            </a:r>
            <a:endParaRPr>
              <a:solidFill>
                <a:srgbClr val="000000"/>
              </a:solidFill>
              <a:highlight>
                <a:srgbClr val="FFFFFF"/>
              </a:highlight>
            </a:endParaRPr>
          </a:p>
        </p:txBody>
      </p:sp>
      <p:sp>
        <p:nvSpPr>
          <p:cNvPr id="368" name="Google Shape;368;p26"/>
          <p:cNvSpPr txBox="1"/>
          <p:nvPr>
            <p:ph idx="1" type="body"/>
          </p:nvPr>
        </p:nvSpPr>
        <p:spPr>
          <a:xfrm>
            <a:off x="5214225" y="369353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Dysfunctional Posterior Cingulate</a:t>
            </a:r>
            <a:endParaRPr>
              <a:solidFill>
                <a:srgbClr val="000000"/>
              </a:solidFill>
              <a:highlight>
                <a:srgbClr val="FFFFFF"/>
              </a:highlight>
            </a:endParaRPr>
          </a:p>
        </p:txBody>
      </p:sp>
      <p:sp>
        <p:nvSpPr>
          <p:cNvPr id="369" name="Google Shape;369;p26"/>
          <p:cNvSpPr txBox="1"/>
          <p:nvPr>
            <p:ph idx="1" type="body"/>
          </p:nvPr>
        </p:nvSpPr>
        <p:spPr>
          <a:xfrm>
            <a:off x="2791813" y="3148163"/>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Reduced Cerebral Blood Flow in Angular Gyrus</a:t>
            </a:r>
            <a:endParaRPr>
              <a:solidFill>
                <a:srgbClr val="000000"/>
              </a:solidFill>
              <a:highlight>
                <a:srgbClr val="FFFFFF"/>
              </a:highlight>
            </a:endParaRPr>
          </a:p>
        </p:txBody>
      </p:sp>
      <p:sp>
        <p:nvSpPr>
          <p:cNvPr id="370" name="Google Shape;370;p26"/>
          <p:cNvSpPr txBox="1"/>
          <p:nvPr>
            <p:ph idx="1" type="body"/>
          </p:nvPr>
        </p:nvSpPr>
        <p:spPr>
          <a:xfrm>
            <a:off x="5826200" y="1124313"/>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rPr>
              <a:t>Higher Activation of Subcortical Limbic Regions</a:t>
            </a:r>
            <a:endParaRPr>
              <a:solidFill>
                <a:srgbClr val="000000"/>
              </a:solidFill>
            </a:endParaRPr>
          </a:p>
        </p:txBody>
      </p:sp>
      <p:sp>
        <p:nvSpPr>
          <p:cNvPr id="371" name="Google Shape;371;p26"/>
          <p:cNvSpPr txBox="1"/>
          <p:nvPr>
            <p:ph idx="1" type="body"/>
          </p:nvPr>
        </p:nvSpPr>
        <p:spPr>
          <a:xfrm>
            <a:off x="3272925" y="92528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Functional Disturbances of the Hippocampus</a:t>
            </a:r>
            <a:endParaRPr>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descr="Image result for brain" id="376" name="Google Shape;376;p27"/>
          <p:cNvPicPr preferRelativeResize="0"/>
          <p:nvPr/>
        </p:nvPicPr>
        <p:blipFill>
          <a:blip r:embed="rId3">
            <a:alphaModFix/>
          </a:blip>
          <a:stretch>
            <a:fillRect/>
          </a:stretch>
        </p:blipFill>
        <p:spPr>
          <a:xfrm rot="5400000">
            <a:off x="3065202" y="-746722"/>
            <a:ext cx="5042650" cy="6636950"/>
          </a:xfrm>
          <a:prstGeom prst="rect">
            <a:avLst/>
          </a:prstGeom>
          <a:noFill/>
          <a:ln>
            <a:noFill/>
          </a:ln>
        </p:spPr>
      </p:pic>
      <p:sp>
        <p:nvSpPr>
          <p:cNvPr id="377" name="Google Shape;377;p27"/>
          <p:cNvSpPr txBox="1"/>
          <p:nvPr>
            <p:ph type="title"/>
          </p:nvPr>
        </p:nvSpPr>
        <p:spPr>
          <a:xfrm rot="-5400000">
            <a:off x="-311650" y="2303600"/>
            <a:ext cx="40077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Neurophysiological Studies</a:t>
            </a:r>
            <a:endParaRPr/>
          </a:p>
        </p:txBody>
      </p:sp>
      <p:sp>
        <p:nvSpPr>
          <p:cNvPr id="378" name="Google Shape;378;p27"/>
          <p:cNvSpPr txBox="1"/>
          <p:nvPr>
            <p:ph idx="1" type="body"/>
          </p:nvPr>
        </p:nvSpPr>
        <p:spPr>
          <a:xfrm>
            <a:off x="6368300" y="2264238"/>
            <a:ext cx="2017500" cy="615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Reduced activity in the amygdala</a:t>
            </a:r>
            <a:endParaRPr>
              <a:solidFill>
                <a:srgbClr val="000000"/>
              </a:solidFill>
              <a:highlight>
                <a:srgbClr val="FFFFFF"/>
              </a:highlight>
            </a:endParaRPr>
          </a:p>
        </p:txBody>
      </p:sp>
      <p:sp>
        <p:nvSpPr>
          <p:cNvPr id="379" name="Google Shape;379;p27"/>
          <p:cNvSpPr txBox="1"/>
          <p:nvPr>
            <p:ph idx="1" type="body"/>
          </p:nvPr>
        </p:nvSpPr>
        <p:spPr>
          <a:xfrm>
            <a:off x="2632325" y="969300"/>
            <a:ext cx="3295500" cy="3204900"/>
          </a:xfrm>
          <a:prstGeom prst="rect">
            <a:avLst/>
          </a:prstGeom>
          <a:solidFill>
            <a:srgbClr val="FFFFFF"/>
          </a:solid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highlight>
                  <a:srgbClr val="FFFFFF"/>
                </a:highlight>
              </a:rPr>
              <a:t>Think </a:t>
            </a:r>
            <a:r>
              <a:rPr lang="en">
                <a:solidFill>
                  <a:srgbClr val="000000"/>
                </a:solidFill>
                <a:highlight>
                  <a:srgbClr val="FFFFFF"/>
                </a:highlight>
              </a:rPr>
              <a:t>Joe from the Ted Talk!</a:t>
            </a:r>
            <a:endParaRPr>
              <a:solidFill>
                <a:srgbClr val="000000"/>
              </a:solidFill>
              <a:highlight>
                <a:srgbClr val="FFFFFF"/>
              </a:highlight>
            </a:endParaRPr>
          </a:p>
          <a:p>
            <a:pPr indent="0" lvl="0" marL="0" rtl="0" algn="ctr">
              <a:lnSpc>
                <a:spcPct val="100000"/>
              </a:lnSpc>
              <a:spcBef>
                <a:spcPts val="0"/>
              </a:spcBef>
              <a:spcAft>
                <a:spcPts val="0"/>
              </a:spcAft>
              <a:buNone/>
            </a:pPr>
            <a:r>
              <a:t/>
            </a:r>
            <a:endParaRPr>
              <a:solidFill>
                <a:srgbClr val="000000"/>
              </a:solidFill>
              <a:highlight>
                <a:srgbClr val="FFFFFF"/>
              </a:highlight>
            </a:endParaRPr>
          </a:p>
          <a:p>
            <a:pPr indent="0" lvl="0" marL="0" rtl="0" algn="ctr">
              <a:lnSpc>
                <a:spcPct val="100000"/>
              </a:lnSpc>
              <a:spcBef>
                <a:spcPts val="0"/>
              </a:spcBef>
              <a:spcAft>
                <a:spcPts val="0"/>
              </a:spcAft>
              <a:buNone/>
            </a:pPr>
            <a:r>
              <a:rPr lang="en">
                <a:solidFill>
                  <a:srgbClr val="000000"/>
                </a:solidFill>
                <a:highlight>
                  <a:srgbClr val="FFFFFF"/>
                </a:highlight>
              </a:rPr>
              <a:t>“Our research does not suggest that criminals should submit their MRI scans as evidence in court and get off the hook because they’ve got a faulty amygdala”</a:t>
            </a:r>
            <a:endParaRPr>
              <a:solidFill>
                <a:srgbClr val="000000"/>
              </a:solidFill>
              <a:highlight>
                <a:srgbClr val="FFFFFF"/>
              </a:highlight>
            </a:endParaRPr>
          </a:p>
          <a:p>
            <a:pPr indent="0" lvl="0" marL="0" rtl="0" algn="r">
              <a:lnSpc>
                <a:spcPct val="100000"/>
              </a:lnSpc>
              <a:spcBef>
                <a:spcPts val="0"/>
              </a:spcBef>
              <a:spcAft>
                <a:spcPts val="0"/>
              </a:spcAft>
              <a:buNone/>
            </a:pPr>
            <a:r>
              <a:t/>
            </a:r>
            <a:endParaRPr i="1">
              <a:solidFill>
                <a:srgbClr val="000000"/>
              </a:solidFill>
              <a:highlight>
                <a:srgbClr val="FFFFFF"/>
              </a:highlight>
            </a:endParaRPr>
          </a:p>
          <a:p>
            <a:pPr indent="0" lvl="0" marL="0" rtl="0" algn="r">
              <a:lnSpc>
                <a:spcPct val="100000"/>
              </a:lnSpc>
              <a:spcBef>
                <a:spcPts val="0"/>
              </a:spcBef>
              <a:spcAft>
                <a:spcPts val="0"/>
              </a:spcAft>
              <a:buNone/>
            </a:pPr>
            <a:r>
              <a:rPr i="1" lang="en">
                <a:solidFill>
                  <a:srgbClr val="000000"/>
                </a:solidFill>
                <a:highlight>
                  <a:srgbClr val="FFFFFF"/>
                </a:highlight>
              </a:rPr>
              <a:t>Daniel Reisel</a:t>
            </a:r>
            <a:endParaRPr i="1">
              <a:solidFill>
                <a:srgbClr val="000000"/>
              </a:solidFill>
              <a:highlight>
                <a:srgbClr val="FFFFFF"/>
              </a:highlight>
            </a:endParaRPr>
          </a:p>
          <a:p>
            <a:pPr indent="0" lvl="0" marL="0" rtl="0" algn="r">
              <a:lnSpc>
                <a:spcPct val="100000"/>
              </a:lnSpc>
              <a:spcBef>
                <a:spcPts val="0"/>
              </a:spcBef>
              <a:spcAft>
                <a:spcPts val="0"/>
              </a:spcAft>
              <a:buNone/>
            </a:pPr>
            <a:r>
              <a:rPr i="1" lang="en" sz="1000">
                <a:solidFill>
                  <a:srgbClr val="000000"/>
                </a:solidFill>
                <a:highlight>
                  <a:srgbClr val="FFFFFF"/>
                </a:highlight>
              </a:rPr>
              <a:t>Rewiring Our Morality</a:t>
            </a:r>
            <a:endParaRPr i="1" sz="1000">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1000"/>
                                        <p:tgtEl>
                                          <p:spTgt spid="37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28"/>
          <p:cNvSpPr txBox="1"/>
          <p:nvPr>
            <p:ph type="title"/>
          </p:nvPr>
        </p:nvSpPr>
        <p:spPr>
          <a:xfrm>
            <a:off x="1388550" y="353975"/>
            <a:ext cx="6366900" cy="125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t>Mild-Mannered </a:t>
            </a:r>
            <a:endParaRPr sz="2500"/>
          </a:p>
          <a:p>
            <a:pPr indent="0" lvl="0" marL="0" rtl="0" algn="ctr">
              <a:spcBef>
                <a:spcPts val="0"/>
              </a:spcBef>
              <a:spcAft>
                <a:spcPts val="0"/>
              </a:spcAft>
              <a:buNone/>
            </a:pPr>
            <a:r>
              <a:rPr lang="en" sz="2500"/>
              <a:t>Michael Oft </a:t>
            </a:r>
            <a:r>
              <a:rPr b="0" lang="en" sz="2500"/>
              <a:t>(2000)</a:t>
            </a:r>
            <a:endParaRPr b="0" sz="2500"/>
          </a:p>
        </p:txBody>
      </p:sp>
      <p:sp>
        <p:nvSpPr>
          <p:cNvPr id="385" name="Google Shape;385;p28"/>
          <p:cNvSpPr txBox="1"/>
          <p:nvPr>
            <p:ph idx="1" type="body"/>
          </p:nvPr>
        </p:nvSpPr>
        <p:spPr>
          <a:xfrm>
            <a:off x="1388625" y="1435575"/>
            <a:ext cx="6366900" cy="2388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500"/>
              <a:t>Action</a:t>
            </a:r>
            <a:r>
              <a:rPr lang="en" sz="1500"/>
              <a:t>: porn → prostitution → stepdaughter</a:t>
            </a:r>
            <a:endParaRPr sz="1500"/>
          </a:p>
          <a:p>
            <a:pPr indent="0" lvl="0" marL="0" rtl="0" algn="ctr">
              <a:lnSpc>
                <a:spcPct val="100000"/>
              </a:lnSpc>
              <a:spcBef>
                <a:spcPts val="0"/>
              </a:spcBef>
              <a:spcAft>
                <a:spcPts val="0"/>
              </a:spcAft>
              <a:buNone/>
            </a:pPr>
            <a:r>
              <a:rPr b="1" i="1" lang="en" sz="1500"/>
              <a:t>----&gt; </a:t>
            </a:r>
            <a:r>
              <a:rPr i="1" lang="en" sz="1500"/>
              <a:t>Rehab</a:t>
            </a:r>
            <a:endParaRPr i="1" sz="1500"/>
          </a:p>
          <a:p>
            <a:pPr indent="0" lvl="0" marL="0" rtl="0" algn="ctr">
              <a:lnSpc>
                <a:spcPct val="100000"/>
              </a:lnSpc>
              <a:spcBef>
                <a:spcPts val="0"/>
              </a:spcBef>
              <a:spcAft>
                <a:spcPts val="0"/>
              </a:spcAft>
              <a:buNone/>
            </a:pPr>
            <a:r>
              <a:t/>
            </a:r>
            <a:endParaRPr b="1" sz="1500"/>
          </a:p>
          <a:p>
            <a:pPr indent="0" lvl="0" marL="0" rtl="0" algn="ctr">
              <a:lnSpc>
                <a:spcPct val="100000"/>
              </a:lnSpc>
              <a:spcBef>
                <a:spcPts val="0"/>
              </a:spcBef>
              <a:spcAft>
                <a:spcPts val="0"/>
              </a:spcAft>
              <a:buNone/>
            </a:pPr>
            <a:r>
              <a:rPr b="1" lang="en" sz="1500"/>
              <a:t>Action</a:t>
            </a:r>
            <a:r>
              <a:rPr lang="en" sz="1500"/>
              <a:t>: solicitation</a:t>
            </a:r>
            <a:endParaRPr sz="1500"/>
          </a:p>
          <a:p>
            <a:pPr indent="0" lvl="0" marL="0" rtl="0" algn="ctr">
              <a:lnSpc>
                <a:spcPct val="100000"/>
              </a:lnSpc>
              <a:spcBef>
                <a:spcPts val="0"/>
              </a:spcBef>
              <a:spcAft>
                <a:spcPts val="0"/>
              </a:spcAft>
              <a:buNone/>
            </a:pPr>
            <a:r>
              <a:rPr b="1" i="1" lang="en" sz="1500"/>
              <a:t>----&gt;</a:t>
            </a:r>
            <a:r>
              <a:rPr i="1" lang="en" sz="1500"/>
              <a:t> Jail</a:t>
            </a:r>
            <a:endParaRPr i="1" sz="1500"/>
          </a:p>
          <a:p>
            <a:pPr indent="0" lvl="0" marL="0" rtl="0" algn="ctr">
              <a:lnSpc>
                <a:spcPct val="100000"/>
              </a:lnSpc>
              <a:spcBef>
                <a:spcPts val="0"/>
              </a:spcBef>
              <a:spcAft>
                <a:spcPts val="0"/>
              </a:spcAft>
              <a:buNone/>
            </a:pPr>
            <a:r>
              <a:t/>
            </a:r>
            <a:endParaRPr b="1" sz="1500"/>
          </a:p>
          <a:p>
            <a:pPr indent="0" lvl="0" marL="0" rtl="0" algn="ctr">
              <a:lnSpc>
                <a:spcPct val="100000"/>
              </a:lnSpc>
              <a:spcBef>
                <a:spcPts val="0"/>
              </a:spcBef>
              <a:spcAft>
                <a:spcPts val="0"/>
              </a:spcAft>
              <a:buNone/>
            </a:pPr>
            <a:r>
              <a:rPr b="1" lang="en" sz="1500"/>
              <a:t>Action</a:t>
            </a:r>
            <a:r>
              <a:rPr lang="en" sz="1500"/>
              <a:t>: </a:t>
            </a:r>
            <a:r>
              <a:rPr lang="en" sz="1500"/>
              <a:t>solicitation</a:t>
            </a:r>
            <a:endParaRPr sz="1500"/>
          </a:p>
          <a:p>
            <a:pPr indent="0" lvl="0" marL="0" rtl="0" algn="ctr">
              <a:lnSpc>
                <a:spcPct val="100000"/>
              </a:lnSpc>
              <a:spcBef>
                <a:spcPts val="0"/>
              </a:spcBef>
              <a:spcAft>
                <a:spcPts val="0"/>
              </a:spcAft>
              <a:buNone/>
            </a:pPr>
            <a:r>
              <a:rPr b="1" i="1" lang="en" sz="1500"/>
              <a:t>----&gt; </a:t>
            </a:r>
            <a:r>
              <a:rPr i="1" lang="en" sz="1500"/>
              <a:t>Surgery</a:t>
            </a:r>
            <a:endParaRPr i="1" sz="1500"/>
          </a:p>
          <a:p>
            <a:pPr indent="0" lvl="0" marL="0" rtl="0" algn="ctr">
              <a:lnSpc>
                <a:spcPct val="100000"/>
              </a:lnSpc>
              <a:spcBef>
                <a:spcPts val="0"/>
              </a:spcBef>
              <a:spcAft>
                <a:spcPts val="0"/>
              </a:spcAft>
              <a:buNone/>
            </a:pPr>
            <a:r>
              <a:t/>
            </a:r>
            <a:endParaRPr sz="1500"/>
          </a:p>
          <a:p>
            <a:pPr indent="0" lvl="0" marL="0" rtl="0" algn="ctr">
              <a:lnSpc>
                <a:spcPct val="100000"/>
              </a:lnSpc>
              <a:spcBef>
                <a:spcPts val="0"/>
              </a:spcBef>
              <a:spcAft>
                <a:spcPts val="0"/>
              </a:spcAft>
              <a:buNone/>
            </a:pPr>
            <a:r>
              <a:rPr b="1" lang="en" sz="1500"/>
              <a:t>Action</a:t>
            </a:r>
            <a:r>
              <a:rPr lang="en" sz="1500"/>
              <a:t>: porn</a:t>
            </a:r>
            <a:endParaRPr sz="1500"/>
          </a:p>
          <a:p>
            <a:pPr indent="0" lvl="0" marL="0" rtl="0" algn="ctr">
              <a:lnSpc>
                <a:spcPct val="100000"/>
              </a:lnSpc>
              <a:spcBef>
                <a:spcPts val="0"/>
              </a:spcBef>
              <a:spcAft>
                <a:spcPts val="0"/>
              </a:spcAft>
              <a:buNone/>
            </a:pPr>
            <a:r>
              <a:rPr b="1" i="1" lang="en" sz="1500"/>
              <a:t>----&gt;</a:t>
            </a:r>
            <a:r>
              <a:rPr i="1" lang="en" sz="1500"/>
              <a:t> Surgery</a:t>
            </a:r>
            <a:endParaRPr i="1" sz="1500"/>
          </a:p>
          <a:p>
            <a:pPr indent="0" lvl="0" marL="0" rtl="0" algn="ctr">
              <a:lnSpc>
                <a:spcPct val="100000"/>
              </a:lnSpc>
              <a:spcBef>
                <a:spcPts val="0"/>
              </a:spcBef>
              <a:spcAft>
                <a:spcPts val="0"/>
              </a:spcAft>
              <a:buNone/>
            </a:pPr>
            <a:r>
              <a:t/>
            </a:r>
            <a:endParaRPr b="1" sz="2000"/>
          </a:p>
          <a:p>
            <a:pPr indent="0" lvl="0" marL="0" rtl="0" algn="ctr">
              <a:lnSpc>
                <a:spcPct val="100000"/>
              </a:lnSpc>
              <a:spcBef>
                <a:spcPts val="0"/>
              </a:spcBef>
              <a:spcAft>
                <a:spcPts val="0"/>
              </a:spcAft>
              <a:buNone/>
            </a:pPr>
            <a:r>
              <a:rPr b="1" lang="en" sz="2000"/>
              <a:t>...</a:t>
            </a:r>
            <a:r>
              <a:rPr b="1" lang="en" sz="2000"/>
              <a:t>WHAT DO WE DO WITH THIS?</a:t>
            </a:r>
            <a:endParaRPr b="1" sz="2000"/>
          </a:p>
        </p:txBody>
      </p:sp>
      <p:pic>
        <p:nvPicPr>
          <p:cNvPr descr="Image result for lady justice" id="386" name="Google Shape;386;p28"/>
          <p:cNvPicPr preferRelativeResize="0"/>
          <p:nvPr/>
        </p:nvPicPr>
        <p:blipFill rotWithShape="1">
          <a:blip r:embed="rId3">
            <a:alphaModFix/>
          </a:blip>
          <a:srcRect b="0" l="25366" r="27156" t="0"/>
          <a:stretch/>
        </p:blipFill>
        <p:spPr>
          <a:xfrm>
            <a:off x="6619625" y="1226750"/>
            <a:ext cx="1332050" cy="2805625"/>
          </a:xfrm>
          <a:prstGeom prst="rect">
            <a:avLst/>
          </a:prstGeom>
          <a:noFill/>
          <a:ln>
            <a:noFill/>
          </a:ln>
        </p:spPr>
      </p:pic>
      <p:pic>
        <p:nvPicPr>
          <p:cNvPr descr="Image result for gavel" id="387" name="Google Shape;387;p28"/>
          <p:cNvPicPr preferRelativeResize="0"/>
          <p:nvPr/>
        </p:nvPicPr>
        <p:blipFill>
          <a:blip r:embed="rId4">
            <a:alphaModFix/>
          </a:blip>
          <a:stretch>
            <a:fillRect/>
          </a:stretch>
        </p:blipFill>
        <p:spPr>
          <a:xfrm rot="1342122">
            <a:off x="895930" y="2257415"/>
            <a:ext cx="2779290" cy="11341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2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Caution in </a:t>
            </a:r>
            <a:r>
              <a:rPr lang="en"/>
              <a:t>Neurocriminology</a:t>
            </a:r>
            <a:endParaRPr/>
          </a:p>
        </p:txBody>
      </p:sp>
      <p:sp>
        <p:nvSpPr>
          <p:cNvPr id="393" name="Google Shape;393;p29"/>
          <p:cNvSpPr txBox="1"/>
          <p:nvPr>
            <p:ph idx="1" type="body"/>
          </p:nvPr>
        </p:nvSpPr>
        <p:spPr>
          <a:xfrm>
            <a:off x="1303800" y="1407375"/>
            <a:ext cx="7030500" cy="3366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a:t>CSI Effect</a:t>
            </a:r>
            <a:r>
              <a:rPr lang="en"/>
              <a:t>: ways in which the exaggerated portrayal of forensic science on crime TV shows influences the ways crime/law is seen</a:t>
            </a:r>
            <a:endParaRPr/>
          </a:p>
          <a:p>
            <a:pPr indent="-311150" lvl="0" marL="457200" rtl="0" algn="l">
              <a:spcBef>
                <a:spcPts val="0"/>
              </a:spcBef>
              <a:spcAft>
                <a:spcPts val="0"/>
              </a:spcAft>
              <a:buSzPts val="1300"/>
              <a:buChar char="●"/>
            </a:pPr>
            <a:r>
              <a:rPr b="1" lang="en"/>
              <a:t>Brain Overclaim Syndrome</a:t>
            </a:r>
            <a:r>
              <a:rPr lang="en"/>
              <a:t>: when neuroscience overshadows law and all responsibility is put on the brain rather than the individual</a:t>
            </a:r>
            <a:endParaRPr>
              <a:solidFill>
                <a:srgbClr val="333333"/>
              </a:solidFill>
              <a:highlight>
                <a:srgbClr val="FFFFFF"/>
              </a:highlight>
            </a:endParaRPr>
          </a:p>
          <a:p>
            <a:pPr indent="-311150" lvl="0" marL="457200" rtl="0" algn="l">
              <a:spcBef>
                <a:spcPts val="0"/>
              </a:spcBef>
              <a:spcAft>
                <a:spcPts val="0"/>
              </a:spcAft>
              <a:buClr>
                <a:srgbClr val="333333"/>
              </a:buClr>
              <a:buSzPts val="1300"/>
              <a:buChar char="●"/>
            </a:pPr>
            <a:r>
              <a:rPr b="1" lang="en">
                <a:solidFill>
                  <a:srgbClr val="333333"/>
                </a:solidFill>
                <a:highlight>
                  <a:srgbClr val="FFFFFF"/>
                </a:highlight>
              </a:rPr>
              <a:t>The end of responsibility </a:t>
            </a:r>
            <a:endParaRPr b="1">
              <a:solidFill>
                <a:srgbClr val="333333"/>
              </a:solidFill>
              <a:highlight>
                <a:srgbClr val="FFFFFF"/>
              </a:highlight>
            </a:endParaRPr>
          </a:p>
          <a:p>
            <a:pPr indent="-298450" lvl="1" marL="914400" rtl="0" algn="l">
              <a:spcBef>
                <a:spcPts val="0"/>
              </a:spcBef>
              <a:spcAft>
                <a:spcPts val="0"/>
              </a:spcAft>
              <a:buClr>
                <a:srgbClr val="333333"/>
              </a:buClr>
              <a:buSzPts val="1100"/>
              <a:buChar char="○"/>
            </a:pPr>
            <a:r>
              <a:rPr lang="en">
                <a:solidFill>
                  <a:srgbClr val="333333"/>
                </a:solidFill>
                <a:highlight>
                  <a:srgbClr val="FFFFFF"/>
                </a:highlight>
              </a:rPr>
              <a:t>“Even if his amygdala made him more angry and volatile, since when are anger and volatility excusing conditions?” Morse asks. “Some people are angry because they had bad mommies and daddies and others because their amygdalas are mucked up. The question is: When should anger be an excusing condition?” (NYT Article)</a:t>
            </a:r>
            <a:endParaRPr>
              <a:solidFill>
                <a:srgbClr val="333333"/>
              </a:solidFill>
              <a:highlight>
                <a:srgbClr val="FFFFFF"/>
              </a:highlight>
            </a:endParaRPr>
          </a:p>
          <a:p>
            <a:pPr indent="-298450" lvl="1" marL="914400" rtl="0" algn="l">
              <a:spcBef>
                <a:spcPts val="0"/>
              </a:spcBef>
              <a:spcAft>
                <a:spcPts val="0"/>
              </a:spcAft>
              <a:buClr>
                <a:srgbClr val="333333"/>
              </a:buClr>
              <a:buSzPts val="1100"/>
              <a:buChar char="○"/>
            </a:pPr>
            <a:r>
              <a:rPr lang="en">
                <a:solidFill>
                  <a:srgbClr val="333333"/>
                </a:solidFill>
                <a:highlight>
                  <a:srgbClr val="FFFFFF"/>
                </a:highlight>
              </a:rPr>
              <a:t>Can sometimes make assumptions about causation</a:t>
            </a:r>
            <a:endParaRPr>
              <a:solidFill>
                <a:srgbClr val="333333"/>
              </a:solidFill>
              <a:highlight>
                <a:srgbClr val="FFFFFF"/>
              </a:highlight>
            </a:endParaRPr>
          </a:p>
          <a:p>
            <a:pPr indent="-298450" lvl="1" marL="914400" rtl="0" algn="l">
              <a:spcBef>
                <a:spcPts val="0"/>
              </a:spcBef>
              <a:spcAft>
                <a:spcPts val="0"/>
              </a:spcAft>
              <a:buClr>
                <a:srgbClr val="333333"/>
              </a:buClr>
              <a:buSzPts val="1100"/>
              <a:buChar char="○"/>
            </a:pPr>
            <a:r>
              <a:rPr lang="en">
                <a:solidFill>
                  <a:srgbClr val="333333"/>
                </a:solidFill>
                <a:highlight>
                  <a:srgbClr val="FFFFFF"/>
                </a:highlight>
              </a:rPr>
              <a:t>‘My brain made me do it!’</a:t>
            </a:r>
            <a:endParaRPr>
              <a:solidFill>
                <a:srgbClr val="333333"/>
              </a:solidFill>
              <a:highlight>
                <a:srgbClr val="FFFFFF"/>
              </a:highlight>
            </a:endParaRPr>
          </a:p>
          <a:p>
            <a:pPr indent="-298450" lvl="1" marL="914400" rtl="0" algn="l">
              <a:spcBef>
                <a:spcPts val="0"/>
              </a:spcBef>
              <a:spcAft>
                <a:spcPts val="0"/>
              </a:spcAft>
              <a:buClr>
                <a:srgbClr val="333333"/>
              </a:buClr>
              <a:buSzPts val="1100"/>
              <a:buChar char="○"/>
            </a:pPr>
            <a:r>
              <a:rPr lang="en">
                <a:solidFill>
                  <a:srgbClr val="333333"/>
                </a:solidFill>
                <a:highlight>
                  <a:srgbClr val="FFFFFF"/>
                </a:highlight>
              </a:rPr>
              <a:t>Was this man responsible for his crimes? What extent should we use neuroscience to hold people vs. their brains </a:t>
            </a:r>
            <a:r>
              <a:rPr lang="en">
                <a:solidFill>
                  <a:srgbClr val="333333"/>
                </a:solidFill>
                <a:highlight>
                  <a:srgbClr val="FFFFFF"/>
                </a:highlight>
              </a:rPr>
              <a:t>responsible</a:t>
            </a:r>
            <a:r>
              <a:rPr lang="en">
                <a:solidFill>
                  <a:srgbClr val="333333"/>
                </a:solidFill>
                <a:highlight>
                  <a:srgbClr val="FFFFFF"/>
                </a:highlight>
              </a:rPr>
              <a:t> for their crimes?</a:t>
            </a:r>
            <a:endParaRPr>
              <a:solidFill>
                <a:srgbClr val="333333"/>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Caution in Neurocriminology Cont.</a:t>
            </a:r>
            <a:endParaRPr/>
          </a:p>
        </p:txBody>
      </p:sp>
      <p:sp>
        <p:nvSpPr>
          <p:cNvPr id="399" name="Google Shape;399;p30"/>
          <p:cNvSpPr txBox="1"/>
          <p:nvPr>
            <p:ph idx="1" type="body"/>
          </p:nvPr>
        </p:nvSpPr>
        <p:spPr>
          <a:xfrm>
            <a:off x="1303800" y="1413200"/>
            <a:ext cx="7030500" cy="3063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en"/>
              <a:t>Using technology to predict criminal behavior</a:t>
            </a:r>
            <a:endParaRPr b="1"/>
          </a:p>
          <a:p>
            <a:pPr indent="-298450" lvl="1" marL="914400" rtl="0" algn="l">
              <a:spcBef>
                <a:spcPts val="0"/>
              </a:spcBef>
              <a:spcAft>
                <a:spcPts val="0"/>
              </a:spcAft>
              <a:buSzPts val="1100"/>
              <a:buChar char="○"/>
            </a:pPr>
            <a:r>
              <a:rPr lang="en"/>
              <a:t>Neuroscience can place individuals in jeopardy for crimes they have not even committed yet</a:t>
            </a:r>
            <a:endParaRPr/>
          </a:p>
          <a:p>
            <a:pPr indent="-298450" lvl="1" marL="914400" rtl="0" algn="l">
              <a:spcBef>
                <a:spcPts val="0"/>
              </a:spcBef>
              <a:spcAft>
                <a:spcPts val="0"/>
              </a:spcAft>
              <a:buSzPts val="1100"/>
              <a:buChar char="○"/>
            </a:pPr>
            <a:r>
              <a:rPr lang="en">
                <a:solidFill>
                  <a:srgbClr val="333333"/>
                </a:solidFill>
                <a:highlight>
                  <a:schemeClr val="lt1"/>
                </a:highlight>
              </a:rPr>
              <a:t>“This opens up a Pandora’s box in civilized society that I’m willing to fight against” - Helen S. Mayberg, a Professor of psychiatry, behavioral sciences and neurology at Emory University School of Medicine</a:t>
            </a:r>
            <a:endParaRPr>
              <a:solidFill>
                <a:srgbClr val="333333"/>
              </a:solidFill>
              <a:highlight>
                <a:schemeClr val="lt1"/>
              </a:highlight>
            </a:endParaRPr>
          </a:p>
          <a:p>
            <a:pPr indent="-298450" lvl="1" marL="914400" rtl="0" algn="l">
              <a:spcBef>
                <a:spcPts val="0"/>
              </a:spcBef>
              <a:spcAft>
                <a:spcPts val="0"/>
              </a:spcAft>
              <a:buClr>
                <a:srgbClr val="333333"/>
              </a:buClr>
              <a:buSzPts val="1100"/>
              <a:buChar char="○"/>
            </a:pPr>
            <a:r>
              <a:rPr lang="en">
                <a:solidFill>
                  <a:srgbClr val="333333"/>
                </a:solidFill>
                <a:highlight>
                  <a:schemeClr val="lt1"/>
                </a:highlight>
              </a:rPr>
              <a:t>What are the ethical and moral implications on using neuroscience to predict criminal offenses? Should we be doing this? Why or why not?</a:t>
            </a:r>
            <a:endParaRPr b="1"/>
          </a:p>
          <a:p>
            <a:pPr indent="-311150" lvl="0" marL="457200" rtl="0" algn="l">
              <a:spcBef>
                <a:spcPts val="0"/>
              </a:spcBef>
              <a:spcAft>
                <a:spcPts val="0"/>
              </a:spcAft>
              <a:buSzPts val="1300"/>
              <a:buChar char="●"/>
            </a:pPr>
            <a:r>
              <a:rPr b="1" lang="en"/>
              <a:t>Lie Detection</a:t>
            </a:r>
            <a:endParaRPr b="1"/>
          </a:p>
          <a:p>
            <a:pPr indent="-298450" lvl="1" marL="914400" rtl="0" algn="l">
              <a:spcBef>
                <a:spcPts val="0"/>
              </a:spcBef>
              <a:spcAft>
                <a:spcPts val="0"/>
              </a:spcAft>
              <a:buSzPts val="1100"/>
              <a:buChar char="○"/>
            </a:pPr>
            <a:r>
              <a:rPr lang="en"/>
              <a:t>New technology is much more intrusive -- bring up questions of self-incrimination and privacy</a:t>
            </a:r>
            <a:endParaRPr/>
          </a:p>
          <a:p>
            <a:pPr indent="-298450" lvl="1" marL="914400" rtl="0" algn="l">
              <a:spcBef>
                <a:spcPts val="0"/>
              </a:spcBef>
              <a:spcAft>
                <a:spcPts val="0"/>
              </a:spcAft>
              <a:buSzPts val="1100"/>
              <a:buChar char="○"/>
            </a:pPr>
            <a:r>
              <a:rPr lang="en"/>
              <a:t>An intrusion of the freedom of thought → First amendment of freedom of expression</a:t>
            </a:r>
            <a:endParaRPr/>
          </a:p>
          <a:p>
            <a:pPr indent="-298450" lvl="1" marL="914400" rtl="0" algn="l">
              <a:spcBef>
                <a:spcPts val="0"/>
              </a:spcBef>
              <a:spcAft>
                <a:spcPts val="0"/>
              </a:spcAft>
              <a:buSzPts val="1100"/>
              <a:buChar char="○"/>
            </a:pPr>
            <a:r>
              <a:rPr lang="en"/>
              <a:t>Should we be held accountable for what we do rather than what we think?</a:t>
            </a:r>
            <a:endParaRPr/>
          </a:p>
          <a:p>
            <a:pPr indent="-298450" lvl="1" marL="914400" rtl="0" algn="l">
              <a:spcBef>
                <a:spcPts val="0"/>
              </a:spcBef>
              <a:spcAft>
                <a:spcPts val="0"/>
              </a:spcAft>
              <a:buSzPts val="1100"/>
              <a:buChar char="○"/>
            </a:pPr>
            <a:r>
              <a:rPr lang="en"/>
              <a:t>Screening judges for bias -- thoughts?</a:t>
            </a:r>
            <a:endParaRPr/>
          </a:p>
          <a:p>
            <a:pPr indent="-311150" lvl="0" marL="457200" rtl="0" algn="l">
              <a:spcBef>
                <a:spcPts val="0"/>
              </a:spcBef>
              <a:spcAft>
                <a:spcPts val="0"/>
              </a:spcAft>
              <a:buSzPts val="1300"/>
              <a:buChar char="●"/>
            </a:pPr>
            <a:r>
              <a:rPr b="1" lang="en"/>
              <a:t>Free Will and Determinism </a:t>
            </a:r>
            <a:endParaRPr b="1"/>
          </a:p>
          <a:p>
            <a:pPr indent="-298450" lvl="1" marL="914400" rtl="0" algn="l">
              <a:spcBef>
                <a:spcPts val="0"/>
              </a:spcBef>
              <a:spcAft>
                <a:spcPts val="0"/>
              </a:spcAft>
              <a:buSzPts val="1100"/>
              <a:buChar char="○"/>
            </a:pPr>
            <a:r>
              <a:rPr lang="en"/>
              <a:t>Does neurocriminology give more or less credit to the free will argument? Determinism?</a:t>
            </a:r>
            <a:endParaRPr/>
          </a:p>
          <a:p>
            <a:pPr indent="-311150" lvl="0" marL="457200" rtl="0" algn="l">
              <a:spcBef>
                <a:spcPts val="0"/>
              </a:spcBef>
              <a:spcAft>
                <a:spcPts val="0"/>
              </a:spcAft>
              <a:buSzPts val="1300"/>
              <a:buChar char="●"/>
            </a:pPr>
            <a:r>
              <a:rPr lang="en"/>
              <a:t>What are some other cautions you all feel about this type of technology?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Responsibility Exception: defect in rationality</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solidFill>
                  <a:srgbClr val="333333"/>
                </a:solidFill>
                <a:highlight>
                  <a:srgbClr val="FFFFFF"/>
                </a:highlight>
                <a:latin typeface="Georgia"/>
                <a:ea typeface="Georgia"/>
                <a:cs typeface="Georgia"/>
                <a:sym typeface="Georgia"/>
              </a:rPr>
              <a:t>merican law holds people criminally responsible unless they act under duress (with a gun pointed at the head, for example) or if they suffer from a serious defect in rationality — like not being able to tell right from wrong. But if you suffer from such a serious defect, the law generally doesn’t care why — whether it’s an unhappy childhood or an arachnoid cyst or both.”</a:t>
            </a:r>
            <a:endParaRPr>
              <a:solidFill>
                <a:srgbClr val="333333"/>
              </a:solidFill>
              <a:highlight>
                <a:srgbClr val="FFFFFF"/>
              </a:highlight>
              <a:latin typeface="Georgia"/>
              <a:ea typeface="Georgia"/>
              <a:cs typeface="Georgia"/>
              <a:sym typeface="Georgia"/>
            </a:endParaRPr>
          </a:p>
          <a:p>
            <a:pPr indent="0" lvl="0" marL="0" rtl="0" algn="l">
              <a:spcBef>
                <a:spcPts val="1600"/>
              </a:spcBef>
              <a:spcAft>
                <a:spcPts val="1600"/>
              </a:spcAft>
              <a:buNone/>
            </a:pPr>
            <a:r>
              <a:rPr lang="en">
                <a:solidFill>
                  <a:srgbClr val="333333"/>
                </a:solidFill>
                <a:highlight>
                  <a:srgbClr val="FFFFFF"/>
                </a:highlight>
                <a:latin typeface="Georgia"/>
                <a:ea typeface="Georgia"/>
                <a:cs typeface="Georgia"/>
                <a:sym typeface="Georgia"/>
              </a:rPr>
              <a:t>-New York Times</a:t>
            </a:r>
            <a:endParaRPr>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the purpose of law and punishment?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16"/>
          <p:cNvSpPr txBox="1"/>
          <p:nvPr>
            <p:ph idx="1" type="body"/>
          </p:nvPr>
        </p:nvSpPr>
        <p:spPr>
          <a:xfrm>
            <a:off x="1303800" y="76140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800"/>
              <a:t>The most prominent questions that have emerged from this exploration are as follows:</a:t>
            </a:r>
            <a:endParaRPr sz="1800"/>
          </a:p>
          <a:p>
            <a:pPr indent="0" lvl="0" marL="0" rtl="0" algn="l">
              <a:spcBef>
                <a:spcPts val="1600"/>
              </a:spcBef>
              <a:spcAft>
                <a:spcPts val="0"/>
              </a:spcAft>
              <a:buClr>
                <a:srgbClr val="000000"/>
              </a:buClr>
              <a:buSzPts val="1100"/>
              <a:buFont typeface="Arial"/>
              <a:buNone/>
            </a:pPr>
            <a:r>
              <a:rPr lang="en" sz="1800"/>
              <a:t>o To what extent can a tumor or brain injury alleviate criminal punishment?</a:t>
            </a:r>
            <a:endParaRPr sz="1800"/>
          </a:p>
          <a:p>
            <a:pPr indent="0" lvl="0" marL="0" rtl="0" algn="l">
              <a:spcBef>
                <a:spcPts val="1600"/>
              </a:spcBef>
              <a:spcAft>
                <a:spcPts val="0"/>
              </a:spcAft>
              <a:buClr>
                <a:srgbClr val="000000"/>
              </a:buClr>
              <a:buSzPts val="1100"/>
              <a:buFont typeface="Arial"/>
              <a:buNone/>
            </a:pPr>
            <a:r>
              <a:rPr lang="en" sz="1800"/>
              <a:t>o Can sentencing or rehabilitation regulations be influenced by neuroscience?</a:t>
            </a:r>
            <a:endParaRPr sz="1800"/>
          </a:p>
          <a:p>
            <a:pPr indent="0" lvl="0" marL="0" rtl="0" algn="l">
              <a:spcBef>
                <a:spcPts val="1600"/>
              </a:spcBef>
              <a:spcAft>
                <a:spcPts val="0"/>
              </a:spcAft>
              <a:buClr>
                <a:srgbClr val="000000"/>
              </a:buClr>
              <a:buSzPts val="1100"/>
              <a:buFont typeface="Arial"/>
              <a:buNone/>
            </a:pPr>
            <a:r>
              <a:rPr lang="en" sz="1800"/>
              <a:t>o Who is permitted access to images of a person’s brain?</a:t>
            </a:r>
            <a:endParaRPr sz="1800"/>
          </a:p>
          <a:p>
            <a:pPr indent="0" lvl="0" marL="0" rtl="0" algn="l">
              <a:spcBef>
                <a:spcPts val="1600"/>
              </a:spcBef>
              <a:spcAft>
                <a:spcPts val="160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1" name="Google Shape;301;p17"/>
          <p:cNvPicPr preferRelativeResize="0"/>
          <p:nvPr/>
        </p:nvPicPr>
        <p:blipFill>
          <a:blip r:embed="rId3">
            <a:alphaModFix/>
          </a:blip>
          <a:stretch>
            <a:fillRect/>
          </a:stretch>
        </p:blipFill>
        <p:spPr>
          <a:xfrm>
            <a:off x="1262938" y="240900"/>
            <a:ext cx="6618126" cy="4830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implement future actions? </a:t>
            </a:r>
            <a:endParaRPr/>
          </a:p>
        </p:txBody>
      </p:sp>
      <p:sp>
        <p:nvSpPr>
          <p:cNvPr id="307" name="Google Shape;307;p18"/>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Neuroimaging (fMRI)</a:t>
            </a:r>
            <a:endParaRPr sz="1800"/>
          </a:p>
          <a:p>
            <a:pPr indent="-342900" lvl="0" marL="457200" rtl="0" algn="l">
              <a:spcBef>
                <a:spcPts val="0"/>
              </a:spcBef>
              <a:spcAft>
                <a:spcPts val="0"/>
              </a:spcAft>
              <a:buSzPts val="1800"/>
              <a:buChar char="●"/>
            </a:pPr>
            <a:r>
              <a:rPr lang="en" sz="1800"/>
              <a:t>Brain development</a:t>
            </a:r>
            <a:endParaRPr sz="1800"/>
          </a:p>
          <a:p>
            <a:pPr indent="-342900" lvl="0" marL="457200" rtl="0" algn="l">
              <a:spcBef>
                <a:spcPts val="0"/>
              </a:spcBef>
              <a:spcAft>
                <a:spcPts val="0"/>
              </a:spcAft>
              <a:buSzPts val="1800"/>
              <a:buChar char="●"/>
            </a:pPr>
            <a:r>
              <a:rPr lang="en" sz="1800"/>
              <a:t>Psychological Illness</a:t>
            </a:r>
            <a:endParaRPr sz="1800"/>
          </a:p>
        </p:txBody>
      </p:sp>
      <p:sp>
        <p:nvSpPr>
          <p:cNvPr id="308" name="Google Shape;308;p18"/>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Weinstein’s cyst</a:t>
            </a:r>
            <a:endParaRPr sz="1800"/>
          </a:p>
          <a:p>
            <a:pPr indent="-342900" lvl="0" marL="457200" rtl="0" algn="l">
              <a:spcBef>
                <a:spcPts val="0"/>
              </a:spcBef>
              <a:spcAft>
                <a:spcPts val="0"/>
              </a:spcAft>
              <a:buSzPts val="1800"/>
              <a:buChar char="●"/>
            </a:pPr>
            <a:r>
              <a:rPr lang="en" sz="1800"/>
              <a:t>Juvenile sentencing</a:t>
            </a:r>
            <a:endParaRPr sz="1800"/>
          </a:p>
          <a:p>
            <a:pPr indent="-342900" lvl="0" marL="457200" rtl="0" algn="l">
              <a:spcBef>
                <a:spcPts val="0"/>
              </a:spcBef>
              <a:spcAft>
                <a:spcPts val="0"/>
              </a:spcAft>
              <a:buSzPts val="1800"/>
              <a:buChar char="●"/>
            </a:pPr>
            <a:r>
              <a:rPr lang="en" sz="1800"/>
              <a:t>Criminal Insanity Defense</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Neurocriminology: A Timeline</a:t>
            </a:r>
            <a:endParaRPr/>
          </a:p>
        </p:txBody>
      </p:sp>
      <p:sp>
        <p:nvSpPr>
          <p:cNvPr id="314" name="Google Shape;314;p19"/>
          <p:cNvSpPr txBox="1"/>
          <p:nvPr>
            <p:ph idx="1" type="body"/>
          </p:nvPr>
        </p:nvSpPr>
        <p:spPr>
          <a:xfrm>
            <a:off x="465600" y="1380450"/>
            <a:ext cx="3907800" cy="25416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SzPts val="1300"/>
              <a:buChar char="●"/>
            </a:pPr>
            <a:r>
              <a:rPr b="1" lang="en">
                <a:solidFill>
                  <a:srgbClr val="000000"/>
                </a:solidFill>
              </a:rPr>
              <a:t>19</a:t>
            </a:r>
            <a:r>
              <a:rPr b="1" baseline="30000" lang="en">
                <a:solidFill>
                  <a:srgbClr val="000000"/>
                </a:solidFill>
              </a:rPr>
              <a:t>th</a:t>
            </a:r>
            <a:r>
              <a:rPr b="1" lang="en">
                <a:solidFill>
                  <a:srgbClr val="000000"/>
                </a:solidFill>
              </a:rPr>
              <a:t> Cent.: 	</a:t>
            </a:r>
            <a:r>
              <a:rPr lang="en">
                <a:solidFill>
                  <a:srgbClr val="000000"/>
                </a:solidFill>
              </a:rPr>
              <a:t>Cesare Lombroso</a:t>
            </a:r>
            <a:endParaRPr>
              <a:solidFill>
                <a:srgbClr val="000000"/>
              </a:solidFill>
            </a:endParaRPr>
          </a:p>
          <a:p>
            <a:pPr indent="-311150" lvl="0" marL="457200" rtl="0" algn="l">
              <a:lnSpc>
                <a:spcPct val="200000"/>
              </a:lnSpc>
              <a:spcBef>
                <a:spcPts val="0"/>
              </a:spcBef>
              <a:spcAft>
                <a:spcPts val="0"/>
              </a:spcAft>
              <a:buSzPts val="1300"/>
              <a:buChar char="●"/>
            </a:pPr>
            <a:r>
              <a:rPr b="1" lang="en">
                <a:solidFill>
                  <a:srgbClr val="000000"/>
                </a:solidFill>
              </a:rPr>
              <a:t>Mid-20</a:t>
            </a:r>
            <a:r>
              <a:rPr b="1" baseline="30000" lang="en">
                <a:solidFill>
                  <a:srgbClr val="000000"/>
                </a:solidFill>
              </a:rPr>
              <a:t>th</a:t>
            </a:r>
            <a:r>
              <a:rPr b="1" lang="en">
                <a:solidFill>
                  <a:srgbClr val="000000"/>
                </a:solidFill>
              </a:rPr>
              <a:t> Cent.</a:t>
            </a:r>
            <a:r>
              <a:rPr lang="en">
                <a:solidFill>
                  <a:srgbClr val="000000"/>
                </a:solidFill>
              </a:rPr>
              <a:t>:	Insanity Plea</a:t>
            </a:r>
            <a:endParaRPr>
              <a:solidFill>
                <a:srgbClr val="000000"/>
              </a:solidFill>
            </a:endParaRPr>
          </a:p>
          <a:p>
            <a:pPr indent="-311150" lvl="0" marL="457200" rtl="0" algn="l">
              <a:lnSpc>
                <a:spcPct val="200000"/>
              </a:lnSpc>
              <a:spcBef>
                <a:spcPts val="0"/>
              </a:spcBef>
              <a:spcAft>
                <a:spcPts val="0"/>
              </a:spcAft>
              <a:buSzPts val="1300"/>
              <a:buChar char="●"/>
            </a:pPr>
            <a:r>
              <a:rPr b="1" lang="en">
                <a:solidFill>
                  <a:srgbClr val="000000"/>
                </a:solidFill>
              </a:rPr>
              <a:t>1981</a:t>
            </a:r>
            <a:r>
              <a:rPr lang="en">
                <a:solidFill>
                  <a:srgbClr val="000000"/>
                </a:solidFill>
              </a:rPr>
              <a:t>:		John Hinckley</a:t>
            </a:r>
            <a:endParaRPr>
              <a:solidFill>
                <a:srgbClr val="000000"/>
              </a:solidFill>
            </a:endParaRPr>
          </a:p>
          <a:p>
            <a:pPr indent="-311150" lvl="0" marL="457200" rtl="0" algn="l">
              <a:lnSpc>
                <a:spcPct val="200000"/>
              </a:lnSpc>
              <a:spcBef>
                <a:spcPts val="0"/>
              </a:spcBef>
              <a:spcAft>
                <a:spcPts val="0"/>
              </a:spcAft>
              <a:buSzPts val="1300"/>
              <a:buChar char="●"/>
            </a:pPr>
            <a:r>
              <a:rPr b="1" lang="en">
                <a:solidFill>
                  <a:srgbClr val="000000"/>
                </a:solidFill>
              </a:rPr>
              <a:t>1991: 	</a:t>
            </a:r>
            <a:r>
              <a:rPr lang="en">
                <a:solidFill>
                  <a:srgbClr val="000000"/>
                </a:solidFill>
              </a:rPr>
              <a:t>“Neurolaw”</a:t>
            </a:r>
            <a:endParaRPr>
              <a:solidFill>
                <a:srgbClr val="000000"/>
              </a:solidFill>
            </a:endParaRPr>
          </a:p>
          <a:p>
            <a:pPr indent="-311150" lvl="0" marL="457200" rtl="0" algn="l">
              <a:lnSpc>
                <a:spcPct val="200000"/>
              </a:lnSpc>
              <a:spcBef>
                <a:spcPts val="0"/>
              </a:spcBef>
              <a:spcAft>
                <a:spcPts val="0"/>
              </a:spcAft>
              <a:buClr>
                <a:srgbClr val="000000"/>
              </a:buClr>
              <a:buSzPts val="1300"/>
              <a:buChar char="●"/>
            </a:pPr>
            <a:r>
              <a:rPr b="1" lang="en">
                <a:solidFill>
                  <a:srgbClr val="000000"/>
                </a:solidFill>
              </a:rPr>
              <a:t>1993</a:t>
            </a:r>
            <a:r>
              <a:rPr lang="en">
                <a:solidFill>
                  <a:srgbClr val="000000"/>
                </a:solidFill>
              </a:rPr>
              <a:t>: 	Daubert Standard</a:t>
            </a:r>
            <a:endParaRPr>
              <a:solidFill>
                <a:srgbClr val="000000"/>
              </a:solidFill>
            </a:endParaRPr>
          </a:p>
          <a:p>
            <a:pPr indent="-311150" lvl="0" marL="457200" rtl="0" algn="l">
              <a:lnSpc>
                <a:spcPct val="200000"/>
              </a:lnSpc>
              <a:spcBef>
                <a:spcPts val="0"/>
              </a:spcBef>
              <a:spcAft>
                <a:spcPts val="0"/>
              </a:spcAft>
              <a:buClr>
                <a:srgbClr val="000000"/>
              </a:buClr>
              <a:buSzPts val="1300"/>
              <a:buChar char="●"/>
            </a:pPr>
            <a:r>
              <a:rPr b="1" lang="en">
                <a:solidFill>
                  <a:srgbClr val="000000"/>
                </a:solidFill>
              </a:rPr>
              <a:t>2007</a:t>
            </a:r>
            <a:r>
              <a:rPr lang="en">
                <a:solidFill>
                  <a:srgbClr val="000000"/>
                </a:solidFill>
              </a:rPr>
              <a:t>:		Law &amp; Neuroscience Project</a:t>
            </a:r>
            <a:endParaRPr>
              <a:solidFill>
                <a:srgbClr val="000000"/>
              </a:solidFill>
            </a:endParaRPr>
          </a:p>
          <a:p>
            <a:pPr indent="-311150" lvl="0" marL="457200" rtl="0" algn="l">
              <a:lnSpc>
                <a:spcPct val="200000"/>
              </a:lnSpc>
              <a:spcBef>
                <a:spcPts val="0"/>
              </a:spcBef>
              <a:spcAft>
                <a:spcPts val="0"/>
              </a:spcAft>
              <a:buClr>
                <a:srgbClr val="000000"/>
              </a:buClr>
              <a:buSzPts val="1300"/>
              <a:buChar char="●"/>
            </a:pPr>
            <a:r>
              <a:rPr b="1" lang="en">
                <a:solidFill>
                  <a:srgbClr val="000000"/>
                </a:solidFill>
              </a:rPr>
              <a:t>Now</a:t>
            </a:r>
            <a:r>
              <a:rPr lang="en">
                <a:solidFill>
                  <a:srgbClr val="000000"/>
                </a:solidFill>
              </a:rPr>
              <a:t>: 		</a:t>
            </a:r>
            <a:r>
              <a:rPr lang="en">
                <a:solidFill>
                  <a:srgbClr val="000000"/>
                </a:solidFill>
                <a:highlight>
                  <a:srgbClr val="FFFFFF"/>
                </a:highlight>
              </a:rPr>
              <a:t>¯\_(ツ)_/¯</a:t>
            </a:r>
            <a:endParaRPr>
              <a:solidFill>
                <a:srgbClr val="000000"/>
              </a:solidFill>
            </a:endParaRPr>
          </a:p>
        </p:txBody>
      </p:sp>
      <p:pic>
        <p:nvPicPr>
          <p:cNvPr descr="Image result for neurolaw" id="315" name="Google Shape;315;p19"/>
          <p:cNvPicPr preferRelativeResize="0"/>
          <p:nvPr/>
        </p:nvPicPr>
        <p:blipFill>
          <a:blip r:embed="rId3">
            <a:alphaModFix/>
          </a:blip>
          <a:stretch>
            <a:fillRect/>
          </a:stretch>
        </p:blipFill>
        <p:spPr>
          <a:xfrm>
            <a:off x="4673653" y="1688575"/>
            <a:ext cx="3790550" cy="1925350"/>
          </a:xfrm>
          <a:prstGeom prst="rect">
            <a:avLst/>
          </a:prstGeom>
          <a:noFill/>
          <a:ln>
            <a:noFill/>
          </a:ln>
        </p:spPr>
      </p:pic>
      <p:pic>
        <p:nvPicPr>
          <p:cNvPr descr="Image result for cesare lombroso" id="316" name="Google Shape;316;p19"/>
          <p:cNvPicPr preferRelativeResize="0"/>
          <p:nvPr/>
        </p:nvPicPr>
        <p:blipFill>
          <a:blip r:embed="rId4">
            <a:alphaModFix/>
          </a:blip>
          <a:stretch>
            <a:fillRect/>
          </a:stretch>
        </p:blipFill>
        <p:spPr>
          <a:xfrm>
            <a:off x="7362275" y="540925"/>
            <a:ext cx="1301725" cy="1836350"/>
          </a:xfrm>
          <a:prstGeom prst="rect">
            <a:avLst/>
          </a:prstGeom>
          <a:noFill/>
          <a:ln>
            <a:noFill/>
          </a:ln>
        </p:spPr>
      </p:pic>
      <p:pic>
        <p:nvPicPr>
          <p:cNvPr descr="Image result for john hinckley" id="317" name="Google Shape;317;p19"/>
          <p:cNvPicPr preferRelativeResize="0"/>
          <p:nvPr/>
        </p:nvPicPr>
        <p:blipFill>
          <a:blip r:embed="rId5">
            <a:alphaModFix/>
          </a:blip>
          <a:stretch>
            <a:fillRect/>
          </a:stretch>
        </p:blipFill>
        <p:spPr>
          <a:xfrm>
            <a:off x="4153325" y="3144775"/>
            <a:ext cx="1836350" cy="1836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20"/>
          <p:cNvSpPr txBox="1"/>
          <p:nvPr>
            <p:ph type="title"/>
          </p:nvPr>
        </p:nvSpPr>
        <p:spPr>
          <a:xfrm>
            <a:off x="378450" y="1325550"/>
            <a:ext cx="8387100" cy="24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CRIMINAL RESPONSIBILITY</a:t>
            </a:r>
            <a:endParaRPr sz="5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21"/>
          <p:cNvSpPr txBox="1"/>
          <p:nvPr>
            <p:ph type="title"/>
          </p:nvPr>
        </p:nvSpPr>
        <p:spPr>
          <a:xfrm>
            <a:off x="361850" y="227625"/>
            <a:ext cx="8387100" cy="24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800">
                <a:solidFill>
                  <a:srgbClr val="D9D9D9"/>
                </a:solidFill>
                <a:latin typeface="Maven Pro Medium"/>
                <a:ea typeface="Maven Pro Medium"/>
                <a:cs typeface="Maven Pro Medium"/>
                <a:sym typeface="Maven Pro Medium"/>
              </a:rPr>
              <a:t>“If free will does exist, it has little room in which to operate. It can at best be a small factor riding on top of vast neural networks shaped by genes and environment. In fact, free will may end up being so small that we eventually</a:t>
            </a:r>
            <a:r>
              <a:rPr lang="en" sz="1800">
                <a:solidFill>
                  <a:srgbClr val="D9D9D9"/>
                </a:solidFill>
              </a:rPr>
              <a:t> </a:t>
            </a:r>
            <a:r>
              <a:rPr lang="en" sz="1800"/>
              <a:t>think about bad decision-making in the same way we think about any physical process, such as diabetes or lung disease.”</a:t>
            </a:r>
            <a:endParaRPr b="0" i="1" sz="1800">
              <a:latin typeface="Maven Pro Medium"/>
              <a:ea typeface="Maven Pro Medium"/>
              <a:cs typeface="Maven Pro Medium"/>
              <a:sym typeface="Maven Pro Medium"/>
            </a:endParaRPr>
          </a:p>
          <a:p>
            <a:pPr indent="0" lvl="0" marL="0" rtl="0" algn="r">
              <a:spcBef>
                <a:spcPts val="0"/>
              </a:spcBef>
              <a:spcAft>
                <a:spcPts val="0"/>
              </a:spcAft>
              <a:buNone/>
            </a:pPr>
            <a:r>
              <a:rPr b="0" i="1" lang="en" sz="1800">
                <a:solidFill>
                  <a:srgbClr val="EFEFEF"/>
                </a:solidFill>
                <a:latin typeface="Maven Pro Medium"/>
                <a:ea typeface="Maven Pro Medium"/>
                <a:cs typeface="Maven Pro Medium"/>
                <a:sym typeface="Maven Pro Medium"/>
              </a:rPr>
              <a:t>David Eagleman</a:t>
            </a:r>
            <a:endParaRPr b="0" i="1" sz="1800">
              <a:solidFill>
                <a:srgbClr val="EFEFEF"/>
              </a:solidFill>
              <a:latin typeface="Maven Pro Medium"/>
              <a:ea typeface="Maven Pro Medium"/>
              <a:cs typeface="Maven Pro Medium"/>
              <a:sym typeface="Maven Pro Medium"/>
            </a:endParaRPr>
          </a:p>
          <a:p>
            <a:pPr indent="0" lvl="0" marL="0" rtl="0" algn="r">
              <a:spcBef>
                <a:spcPts val="0"/>
              </a:spcBef>
              <a:spcAft>
                <a:spcPts val="0"/>
              </a:spcAft>
              <a:buNone/>
            </a:pPr>
            <a:r>
              <a:rPr b="0" i="1" lang="en" sz="1200">
                <a:solidFill>
                  <a:srgbClr val="EFEFEF"/>
                </a:solidFill>
                <a:latin typeface="Maven Pro Medium"/>
                <a:ea typeface="Maven Pro Medium"/>
                <a:cs typeface="Maven Pro Medium"/>
                <a:sym typeface="Maven Pro Medium"/>
              </a:rPr>
              <a:t>Founder and Director of Center for Science and Law</a:t>
            </a:r>
            <a:endParaRPr b="0" i="1" sz="1200">
              <a:solidFill>
                <a:srgbClr val="EFEFEF"/>
              </a:solidFill>
              <a:latin typeface="Maven Pro Medium"/>
              <a:ea typeface="Maven Pro Medium"/>
              <a:cs typeface="Maven Pro Medium"/>
              <a:sym typeface="Maven Pro Medium"/>
            </a:endParaRPr>
          </a:p>
          <a:p>
            <a:pPr indent="0" lvl="0" marL="0" rtl="0" algn="l">
              <a:spcBef>
                <a:spcPts val="0"/>
              </a:spcBef>
              <a:spcAft>
                <a:spcPts val="0"/>
              </a:spcAft>
              <a:buNone/>
            </a:pPr>
            <a:r>
              <a:t/>
            </a:r>
            <a:endParaRPr sz="2500"/>
          </a:p>
        </p:txBody>
      </p:sp>
      <p:sp>
        <p:nvSpPr>
          <p:cNvPr id="328" name="Google Shape;328;p21"/>
          <p:cNvSpPr txBox="1"/>
          <p:nvPr>
            <p:ph type="title"/>
          </p:nvPr>
        </p:nvSpPr>
        <p:spPr>
          <a:xfrm>
            <a:off x="361850" y="2773075"/>
            <a:ext cx="8387100" cy="223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800">
                <a:solidFill>
                  <a:srgbClr val="EFEFEF"/>
                </a:solidFill>
                <a:latin typeface="Maven Pro Medium"/>
                <a:ea typeface="Maven Pro Medium"/>
                <a:cs typeface="Maven Pro Medium"/>
                <a:sym typeface="Maven Pro Medium"/>
              </a:rPr>
              <a:t>“Criminal law presupposes free will… </a:t>
            </a:r>
            <a:r>
              <a:rPr lang="en" sz="1800">
                <a:solidFill>
                  <a:srgbClr val="FFFFFF"/>
                </a:solidFill>
              </a:rPr>
              <a:t>Imagine accepting the idea that among us, all the people we see, they’re not all people. Some of them are hurricanes, some of them are inanimate objects. ”</a:t>
            </a:r>
            <a:endParaRPr i="1" sz="1800">
              <a:solidFill>
                <a:srgbClr val="FFFFFF"/>
              </a:solidFill>
            </a:endParaRPr>
          </a:p>
          <a:p>
            <a:pPr indent="0" lvl="0" marL="0" rtl="0" algn="r">
              <a:spcBef>
                <a:spcPts val="0"/>
              </a:spcBef>
              <a:spcAft>
                <a:spcPts val="0"/>
              </a:spcAft>
              <a:buNone/>
            </a:pPr>
            <a:r>
              <a:rPr b="0" i="1" lang="en" sz="1800">
                <a:solidFill>
                  <a:srgbClr val="EFEFEF"/>
                </a:solidFill>
                <a:latin typeface="Maven Pro Medium"/>
                <a:ea typeface="Maven Pro Medium"/>
                <a:cs typeface="Maven Pro Medium"/>
                <a:sym typeface="Maven Pro Medium"/>
              </a:rPr>
              <a:t>Alan D. Gold</a:t>
            </a:r>
            <a:endParaRPr b="0" i="1" sz="1800">
              <a:solidFill>
                <a:srgbClr val="EFEFEF"/>
              </a:solidFill>
              <a:latin typeface="Maven Pro Medium"/>
              <a:ea typeface="Maven Pro Medium"/>
              <a:cs typeface="Maven Pro Medium"/>
              <a:sym typeface="Maven Pro Medium"/>
            </a:endParaRPr>
          </a:p>
          <a:p>
            <a:pPr indent="0" lvl="0" marL="0" rtl="0" algn="r">
              <a:spcBef>
                <a:spcPts val="0"/>
              </a:spcBef>
              <a:spcAft>
                <a:spcPts val="0"/>
              </a:spcAft>
              <a:buNone/>
            </a:pPr>
            <a:r>
              <a:rPr b="0" i="1" lang="en" sz="1200">
                <a:solidFill>
                  <a:srgbClr val="EFEFEF"/>
                </a:solidFill>
                <a:latin typeface="Maven Pro Medium"/>
                <a:ea typeface="Maven Pro Medium"/>
                <a:cs typeface="Maven Pro Medium"/>
                <a:sym typeface="Maven Pro Medium"/>
              </a:rPr>
              <a:t>Criminal lawyer</a:t>
            </a:r>
            <a:endParaRPr b="0" i="1" sz="1200">
              <a:solidFill>
                <a:srgbClr val="EFEFEF"/>
              </a:solidFill>
              <a:latin typeface="Maven Pro Medium"/>
              <a:ea typeface="Maven Pro Medium"/>
              <a:cs typeface="Maven Pro Medium"/>
              <a:sym typeface="Maven Pro Medium"/>
            </a:endParaRPr>
          </a:p>
          <a:p>
            <a:pPr indent="0" lvl="0" marL="0" rtl="0" algn="ctr">
              <a:spcBef>
                <a:spcPts val="0"/>
              </a:spcBef>
              <a:spcAft>
                <a:spcPts val="0"/>
              </a:spcAft>
              <a:buNone/>
            </a:pPr>
            <a:r>
              <a:rPr b="0" lang="en" sz="1800">
                <a:solidFill>
                  <a:srgbClr val="EFEFEF"/>
                </a:solidFill>
                <a:latin typeface="Maven Pro Medium"/>
                <a:ea typeface="Maven Pro Medium"/>
                <a:cs typeface="Maven Pro Medium"/>
                <a:sym typeface="Maven Pro Medium"/>
              </a:rPr>
              <a:t>“We are all, in a sense, like hurricanes. </a:t>
            </a:r>
            <a:r>
              <a:rPr lang="en" sz="1800">
                <a:solidFill>
                  <a:srgbClr val="FFFFFF"/>
                </a:solidFill>
              </a:rPr>
              <a:t>[This] doesn’t mean that behavior is not flexible. ”</a:t>
            </a:r>
            <a:endParaRPr i="1" sz="1800">
              <a:solidFill>
                <a:srgbClr val="FFFFFF"/>
              </a:solidFill>
            </a:endParaRPr>
          </a:p>
          <a:p>
            <a:pPr indent="0" lvl="0" marL="0" rtl="0" algn="r">
              <a:spcBef>
                <a:spcPts val="0"/>
              </a:spcBef>
              <a:spcAft>
                <a:spcPts val="0"/>
              </a:spcAft>
              <a:buNone/>
            </a:pPr>
            <a:r>
              <a:rPr b="0" i="1" lang="en" sz="1800">
                <a:solidFill>
                  <a:srgbClr val="EFEFEF"/>
                </a:solidFill>
                <a:latin typeface="Maven Pro Medium"/>
                <a:ea typeface="Maven Pro Medium"/>
                <a:cs typeface="Maven Pro Medium"/>
                <a:sym typeface="Maven Pro Medium"/>
              </a:rPr>
              <a:t>Joshua Greene</a:t>
            </a:r>
            <a:endParaRPr b="0" i="1" sz="1800">
              <a:solidFill>
                <a:srgbClr val="EFEFEF"/>
              </a:solidFill>
              <a:latin typeface="Maven Pro Medium"/>
              <a:ea typeface="Maven Pro Medium"/>
              <a:cs typeface="Maven Pro Medium"/>
              <a:sym typeface="Maven Pro Medium"/>
            </a:endParaRPr>
          </a:p>
          <a:p>
            <a:pPr indent="0" lvl="0" marL="0" rtl="0" algn="r">
              <a:spcBef>
                <a:spcPts val="0"/>
              </a:spcBef>
              <a:spcAft>
                <a:spcPts val="0"/>
              </a:spcAft>
              <a:buNone/>
            </a:pPr>
            <a:r>
              <a:rPr b="0" i="1" lang="en" sz="1200">
                <a:solidFill>
                  <a:srgbClr val="EFEFEF"/>
                </a:solidFill>
                <a:latin typeface="Maven Pro Medium"/>
                <a:ea typeface="Maven Pro Medium"/>
                <a:cs typeface="Maven Pro Medium"/>
                <a:sym typeface="Maven Pro Medium"/>
              </a:rPr>
              <a:t>Professor of Psychology at Harvard</a:t>
            </a:r>
            <a:endParaRPr sz="1200">
              <a:solidFill>
                <a:srgbClr val="EFEFE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