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5143500" cx="9144000"/>
  <p:notesSz cx="6858000" cy="9144000"/>
  <p:embeddedFontLst>
    <p:embeddedFont>
      <p:font typeface="Montserrat"/>
      <p:regular r:id="rId29"/>
      <p:bold r:id="rId30"/>
      <p:italic r:id="rId31"/>
      <p:boldItalic r:id="rId32"/>
    </p:embeddedFont>
    <p:embeddedFont>
      <p:font typeface="Lato"/>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F5F44BFB-55E8-4CED-B54B-6498114EFCBF}">
  <a:tblStyle styleId="{F5F44BFB-55E8-4CED-B54B-6498114EFCB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Montserrat-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italic.fntdata"/><Relationship Id="rId30" Type="http://schemas.openxmlformats.org/officeDocument/2006/relationships/font" Target="fonts/Montserrat-bold.fntdata"/><Relationship Id="rId11" Type="http://schemas.openxmlformats.org/officeDocument/2006/relationships/slide" Target="slides/slide5.xml"/><Relationship Id="rId33" Type="http://schemas.openxmlformats.org/officeDocument/2006/relationships/font" Target="fonts/Lato-regular.fntdata"/><Relationship Id="rId10" Type="http://schemas.openxmlformats.org/officeDocument/2006/relationships/slide" Target="slides/slide4.xml"/><Relationship Id="rId32" Type="http://schemas.openxmlformats.org/officeDocument/2006/relationships/font" Target="fonts/Montserrat-boldItalic.fntdata"/><Relationship Id="rId13" Type="http://schemas.openxmlformats.org/officeDocument/2006/relationships/slide" Target="slides/slide7.xml"/><Relationship Id="rId35" Type="http://schemas.openxmlformats.org/officeDocument/2006/relationships/font" Target="fonts/Lato-italic.fntdata"/><Relationship Id="rId12" Type="http://schemas.openxmlformats.org/officeDocument/2006/relationships/slide" Target="slides/slide6.xml"/><Relationship Id="rId34" Type="http://schemas.openxmlformats.org/officeDocument/2006/relationships/font" Target="fonts/Lato-bold.fntdata"/><Relationship Id="rId15" Type="http://schemas.openxmlformats.org/officeDocument/2006/relationships/slide" Target="slides/slide9.xml"/><Relationship Id="rId14" Type="http://schemas.openxmlformats.org/officeDocument/2006/relationships/slide" Target="slides/slide8.xml"/><Relationship Id="rId36" Type="http://schemas.openxmlformats.org/officeDocument/2006/relationships/font" Target="fonts/Lato-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543e499ac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543e499ac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g543e499ac2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543e499ac2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g543e499ac2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543e499ac2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g543e499ac2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543e499ac2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g543e499ac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543e499ac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g543e499ac2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543e499ac2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g543810a0da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543810a0da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g54f8abead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54f8abead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g543e499ac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543e499ac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g543e499ac2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543e499ac2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54f8ab660e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54f8ab660e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g54f8ab60d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54f8ab60d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g54f8ab60dc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54f8ab60dc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g54f8abead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54f8abead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54f8ab660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54f8ab660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Start with hands up - </a:t>
            </a:r>
            <a:endParaRPr/>
          </a:p>
          <a:p>
            <a:pPr indent="0" lvl="0" marL="0" rtl="0" algn="l">
              <a:spcBef>
                <a:spcPts val="0"/>
              </a:spcBef>
              <a:spcAft>
                <a:spcPts val="0"/>
              </a:spcAft>
              <a:buNone/>
            </a:pPr>
            <a:r>
              <a:rPr lang="en"/>
              <a:t>Language spoken</a:t>
            </a:r>
            <a:endParaRPr/>
          </a:p>
          <a:p>
            <a:pPr indent="0" lvl="0" marL="0" rtl="0" algn="l">
              <a:spcBef>
                <a:spcPts val="0"/>
              </a:spcBef>
              <a:spcAft>
                <a:spcPts val="0"/>
              </a:spcAft>
              <a:buNone/>
            </a:pPr>
            <a:r>
              <a:rPr lang="en"/>
              <a:t>bilingual, tri lingual </a:t>
            </a:r>
            <a:endParaRPr/>
          </a:p>
          <a:p>
            <a:pPr indent="0" lvl="0" marL="0" rtl="0" algn="l">
              <a:spcBef>
                <a:spcPts val="0"/>
              </a:spcBef>
              <a:spcAft>
                <a:spcPts val="0"/>
              </a:spcAft>
              <a:buNone/>
            </a:pPr>
            <a:r>
              <a:rPr lang="en"/>
              <a:t>At home or in school</a:t>
            </a:r>
            <a:endParaRPr/>
          </a:p>
          <a:p>
            <a:pPr indent="0" lvl="0" marL="0" rtl="0" algn="l">
              <a:spcBef>
                <a:spcPts val="0"/>
              </a:spcBef>
              <a:spcAft>
                <a:spcPts val="0"/>
              </a:spcAft>
              <a:buNone/>
            </a:pPr>
            <a:r>
              <a:rPr lang="en"/>
              <a: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54f8ab660e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54f8ab660e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54f8ab660e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54f8ab660e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54f8ab660e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54f8ab660e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54f8ab660e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54f8ab660e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54f8ab660e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54f8ab660e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54f8ab660e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54f8ab660e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996300" y="1578400"/>
            <a:ext cx="7151400" cy="1578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Times New Roman"/>
                <a:ea typeface="Times New Roman"/>
                <a:cs typeface="Times New Roman"/>
                <a:sym typeface="Times New Roman"/>
              </a:rPr>
              <a:t>Language, Culture, &amp; Music</a:t>
            </a:r>
            <a:endParaRPr>
              <a:latin typeface="Times New Roman"/>
              <a:ea typeface="Times New Roman"/>
              <a:cs typeface="Times New Roman"/>
              <a:sym typeface="Times New Roman"/>
            </a:endParaRPr>
          </a:p>
        </p:txBody>
      </p:sp>
      <p:sp>
        <p:nvSpPr>
          <p:cNvPr id="135" name="Google Shape;135;p13"/>
          <p:cNvSpPr txBox="1"/>
          <p:nvPr>
            <p:ph idx="1" type="subTitle"/>
          </p:nvPr>
        </p:nvSpPr>
        <p:spPr>
          <a:xfrm>
            <a:off x="2205750" y="2791950"/>
            <a:ext cx="4732500" cy="506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Times New Roman"/>
                <a:ea typeface="Times New Roman"/>
                <a:cs typeface="Times New Roman"/>
                <a:sym typeface="Times New Roman"/>
              </a:rPr>
              <a:t>By: Neha, Naveen, &amp; Nick</a:t>
            </a:r>
            <a:endParaRPr sz="2400">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22"/>
          <p:cNvSpPr txBox="1"/>
          <p:nvPr>
            <p:ph type="title"/>
          </p:nvPr>
        </p:nvSpPr>
        <p:spPr>
          <a:xfrm>
            <a:off x="211725" y="2053000"/>
            <a:ext cx="5890800" cy="114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Culture: “an amalgam of values, meanings, conventions and artifacts that </a:t>
            </a:r>
            <a:r>
              <a:rPr lang="en"/>
              <a:t>constitute</a:t>
            </a:r>
            <a:r>
              <a:rPr lang="en"/>
              <a:t> daily social realities.”</a:t>
            </a:r>
            <a:endParaRPr/>
          </a:p>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2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Cultural Neuroscience</a:t>
            </a:r>
            <a:endParaRPr/>
          </a:p>
        </p:txBody>
      </p:sp>
      <p:pic>
        <p:nvPicPr>
          <p:cNvPr id="196" name="Google Shape;196;p23"/>
          <p:cNvPicPr preferRelativeResize="0"/>
          <p:nvPr/>
        </p:nvPicPr>
        <p:blipFill>
          <a:blip r:embed="rId3">
            <a:alphaModFix/>
          </a:blip>
          <a:stretch>
            <a:fillRect/>
          </a:stretch>
        </p:blipFill>
        <p:spPr>
          <a:xfrm>
            <a:off x="2593375" y="1307850"/>
            <a:ext cx="3530850" cy="35308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2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Related Research</a:t>
            </a:r>
            <a:endParaRPr/>
          </a:p>
        </p:txBody>
      </p:sp>
      <p:sp>
        <p:nvSpPr>
          <p:cNvPr id="202" name="Google Shape;202;p2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Times New Roman"/>
                <a:ea typeface="Times New Roman"/>
                <a:cs typeface="Times New Roman"/>
                <a:sym typeface="Times New Roman"/>
              </a:rPr>
              <a:t>Implications of brain </a:t>
            </a:r>
            <a:r>
              <a:rPr lang="en" sz="1800">
                <a:solidFill>
                  <a:srgbClr val="FFFFFF"/>
                </a:solidFill>
                <a:latin typeface="Times New Roman"/>
                <a:ea typeface="Times New Roman"/>
                <a:cs typeface="Times New Roman"/>
                <a:sym typeface="Times New Roman"/>
              </a:rPr>
              <a:t>plasticity</a:t>
            </a:r>
            <a:r>
              <a:rPr lang="en" sz="1800">
                <a:solidFill>
                  <a:srgbClr val="FFFFFF"/>
                </a:solidFill>
                <a:latin typeface="Times New Roman"/>
                <a:ea typeface="Times New Roman"/>
                <a:cs typeface="Times New Roman"/>
                <a:sym typeface="Times New Roman"/>
              </a:rPr>
              <a:t>: </a:t>
            </a:r>
            <a:endParaRPr sz="1800">
              <a:solidFill>
                <a:srgbClr val="FFFFFF"/>
              </a:solidFill>
              <a:latin typeface="Times New Roman"/>
              <a:ea typeface="Times New Roman"/>
              <a:cs typeface="Times New Roman"/>
              <a:sym typeface="Times New Roman"/>
            </a:endParaRPr>
          </a:p>
          <a:p>
            <a:pPr indent="-342900" lvl="0" marL="457200" rtl="0" algn="l">
              <a:spcBef>
                <a:spcPts val="160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larger </a:t>
            </a:r>
            <a:r>
              <a:rPr lang="en" sz="1800">
                <a:solidFill>
                  <a:srgbClr val="FFFFFF"/>
                </a:solidFill>
                <a:latin typeface="Times New Roman"/>
                <a:ea typeface="Times New Roman"/>
                <a:cs typeface="Times New Roman"/>
                <a:sym typeface="Times New Roman"/>
              </a:rPr>
              <a:t>hippocampus</a:t>
            </a:r>
            <a:r>
              <a:rPr lang="en" sz="1800">
                <a:solidFill>
                  <a:srgbClr val="FFFFFF"/>
                </a:solidFill>
                <a:latin typeface="Times New Roman"/>
                <a:ea typeface="Times New Roman"/>
                <a:cs typeface="Times New Roman"/>
                <a:sym typeface="Times New Roman"/>
              </a:rPr>
              <a:t> - a region that is intimately involved in spatial memory - of London taxi drivers</a:t>
            </a:r>
            <a:endParaRPr sz="1800">
              <a:solidFill>
                <a:srgbClr val="FFFFFF"/>
              </a:solidFill>
              <a:latin typeface="Times New Roman"/>
              <a:ea typeface="Times New Roman"/>
              <a:cs typeface="Times New Roman"/>
              <a:sym typeface="Times New Roman"/>
            </a:endParaRPr>
          </a:p>
          <a:p>
            <a:pPr indent="-342900" lvl="0" marL="457200" rtl="0" algn="l">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increased cortical density in the motor cortex of jugglers</a:t>
            </a:r>
            <a:endParaRPr sz="1800">
              <a:solidFill>
                <a:srgbClr val="FFFFFF"/>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2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Importance of Cultural Neuroscience</a:t>
            </a:r>
            <a:endParaRPr/>
          </a:p>
        </p:txBody>
      </p:sp>
      <p:sp>
        <p:nvSpPr>
          <p:cNvPr id="208" name="Google Shape;208;p25"/>
          <p:cNvSpPr txBox="1"/>
          <p:nvPr>
            <p:ph idx="1" type="body"/>
          </p:nvPr>
        </p:nvSpPr>
        <p:spPr>
          <a:xfrm>
            <a:off x="535525" y="1567550"/>
            <a:ext cx="81948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A</a:t>
            </a:r>
            <a:r>
              <a:rPr lang="en" sz="1800"/>
              <a:t>bout 90% of fMRI studies have come from countries of Western origin (Chiao, 2009). </a:t>
            </a:r>
            <a:endParaRPr sz="1800"/>
          </a:p>
          <a:p>
            <a:pPr indent="-342900" lvl="0" marL="457200" rtl="0" algn="l">
              <a:spcBef>
                <a:spcPts val="0"/>
              </a:spcBef>
              <a:spcAft>
                <a:spcPts val="0"/>
              </a:spcAft>
              <a:buSzPts val="1800"/>
              <a:buChar char="●"/>
            </a:pPr>
            <a:r>
              <a:rPr lang="en" sz="1800"/>
              <a:t>Most psychological studies have been conducted with Westerners, who only account for about 12% of the world population (Arnett, 2008).</a:t>
            </a:r>
            <a:endParaRPr sz="1800"/>
          </a:p>
          <a:p>
            <a:pPr indent="-342900" lvl="0" marL="457200" rtl="0" algn="l">
              <a:spcBef>
                <a:spcPts val="0"/>
              </a:spcBef>
              <a:spcAft>
                <a:spcPts val="0"/>
              </a:spcAft>
              <a:buSzPts val="1800"/>
              <a:buChar char="●"/>
            </a:pPr>
            <a:r>
              <a:rPr lang="en" sz="1800"/>
              <a:t>Not related to how individuals are ‘hardwired’ but how individuals are ‘molded’. </a:t>
            </a:r>
            <a:endParaRPr sz="1800"/>
          </a:p>
          <a:p>
            <a:pPr indent="-342900" lvl="0" marL="457200" rtl="0" algn="l">
              <a:spcBef>
                <a:spcPts val="0"/>
              </a:spcBef>
              <a:spcAft>
                <a:spcPts val="0"/>
              </a:spcAft>
              <a:buSzPts val="1800"/>
              <a:buChar char="●"/>
            </a:pPr>
            <a:r>
              <a:rPr lang="en" sz="1800"/>
              <a:t>Analogous situation to research studies and medications based on similar types of bodies, (e.g. preponderance of male </a:t>
            </a:r>
            <a:r>
              <a:rPr lang="en" sz="1800"/>
              <a:t>research</a:t>
            </a:r>
            <a:r>
              <a:rPr lang="en" sz="1800"/>
              <a:t>.) </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pic>
        <p:nvPicPr>
          <p:cNvPr id="213" name="Google Shape;213;p26"/>
          <p:cNvPicPr preferRelativeResize="0"/>
          <p:nvPr/>
        </p:nvPicPr>
        <p:blipFill>
          <a:blip r:embed="rId3">
            <a:alphaModFix/>
          </a:blip>
          <a:stretch>
            <a:fillRect/>
          </a:stretch>
        </p:blipFill>
        <p:spPr>
          <a:xfrm>
            <a:off x="1788288" y="152400"/>
            <a:ext cx="5567421" cy="4838701"/>
          </a:xfrm>
          <a:prstGeom prst="rect">
            <a:avLst/>
          </a:prstGeom>
          <a:noFill/>
          <a:ln>
            <a:noFill/>
          </a:ln>
        </p:spPr>
      </p:pic>
      <p:sp>
        <p:nvSpPr>
          <p:cNvPr id="214" name="Google Shape;214;p26"/>
          <p:cNvSpPr txBox="1"/>
          <p:nvPr/>
        </p:nvSpPr>
        <p:spPr>
          <a:xfrm>
            <a:off x="137000" y="1780900"/>
            <a:ext cx="1295100" cy="119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Lato"/>
                <a:ea typeface="Lato"/>
                <a:cs typeface="Lato"/>
                <a:sym typeface="Lato"/>
              </a:rPr>
              <a:t>Self-construal Research</a:t>
            </a:r>
            <a:endParaRPr>
              <a:solidFill>
                <a:srgbClr val="FFFFFF"/>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2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Discussion: </a:t>
            </a:r>
            <a:endParaRPr/>
          </a:p>
        </p:txBody>
      </p:sp>
      <p:sp>
        <p:nvSpPr>
          <p:cNvPr id="220" name="Google Shape;220;p27"/>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Implications for diverse working teams in the workplace and in research</a:t>
            </a:r>
            <a:endParaRPr sz="1800"/>
          </a:p>
          <a:p>
            <a:pPr indent="-342900" lvl="0" marL="457200" rtl="0" algn="l">
              <a:spcBef>
                <a:spcPts val="0"/>
              </a:spcBef>
              <a:spcAft>
                <a:spcPts val="0"/>
              </a:spcAft>
              <a:buSzPts val="1800"/>
              <a:buChar char="●"/>
            </a:pPr>
            <a:r>
              <a:rPr lang="en" sz="1800"/>
              <a:t>Ethics of altering how schooling and parenting is conducted (optimization of a child) </a:t>
            </a:r>
            <a:endParaRPr sz="1800"/>
          </a:p>
          <a:p>
            <a:pPr indent="-342900" lvl="0" marL="457200" rtl="0" algn="l">
              <a:spcBef>
                <a:spcPts val="0"/>
              </a:spcBef>
              <a:spcAft>
                <a:spcPts val="0"/>
              </a:spcAft>
              <a:buSzPts val="1800"/>
              <a:buChar char="●"/>
            </a:pPr>
            <a:r>
              <a:rPr lang="en" sz="1800"/>
              <a:t>Denoting some cultural effects as being ‘superior’ towards others </a:t>
            </a:r>
            <a:endParaRPr sz="18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p2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latin typeface="Times New Roman"/>
                <a:ea typeface="Times New Roman"/>
                <a:cs typeface="Times New Roman"/>
                <a:sym typeface="Times New Roman"/>
              </a:rPr>
              <a:t>Music</a:t>
            </a:r>
            <a:endParaRPr sz="3600">
              <a:latin typeface="Times New Roman"/>
              <a:ea typeface="Times New Roman"/>
              <a:cs typeface="Times New Roman"/>
              <a:sym typeface="Times New Roman"/>
            </a:endParaRPr>
          </a:p>
        </p:txBody>
      </p:sp>
      <p:sp>
        <p:nvSpPr>
          <p:cNvPr id="226" name="Google Shape;226;p28"/>
          <p:cNvSpPr txBox="1"/>
          <p:nvPr>
            <p:ph idx="1" type="body"/>
          </p:nvPr>
        </p:nvSpPr>
        <p:spPr>
          <a:xfrm>
            <a:off x="1297500" y="1116150"/>
            <a:ext cx="3403200" cy="2911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Font typeface="Times New Roman"/>
              <a:buChar char="★"/>
            </a:pPr>
            <a:r>
              <a:rPr lang="en" sz="1400">
                <a:latin typeface="Times New Roman"/>
                <a:ea typeface="Times New Roman"/>
                <a:cs typeface="Times New Roman"/>
                <a:sym typeface="Times New Roman"/>
              </a:rPr>
              <a:t>How does music impact brain function and human behavior?</a:t>
            </a:r>
            <a:endParaRPr sz="1400">
              <a:latin typeface="Times New Roman"/>
              <a:ea typeface="Times New Roman"/>
              <a:cs typeface="Times New Roman"/>
              <a:sym typeface="Times New Roman"/>
            </a:endParaRPr>
          </a:p>
          <a:p>
            <a:pPr indent="-317500" lvl="1" marL="914400" rtl="0" algn="l">
              <a:spcBef>
                <a:spcPts val="0"/>
              </a:spcBef>
              <a:spcAft>
                <a:spcPts val="0"/>
              </a:spcAft>
              <a:buSzPts val="1400"/>
              <a:buFont typeface="Times New Roman"/>
              <a:buChar char="○"/>
            </a:pPr>
            <a:r>
              <a:rPr lang="en" sz="1400">
                <a:latin typeface="Times New Roman"/>
                <a:ea typeface="Times New Roman"/>
                <a:cs typeface="Times New Roman"/>
                <a:sym typeface="Times New Roman"/>
              </a:rPr>
              <a:t>Can reduce stress, pain, </a:t>
            </a:r>
            <a:r>
              <a:rPr lang="en" sz="1400">
                <a:latin typeface="Times New Roman"/>
                <a:ea typeface="Times New Roman"/>
                <a:cs typeface="Times New Roman"/>
                <a:sym typeface="Times New Roman"/>
              </a:rPr>
              <a:t>symptoms</a:t>
            </a:r>
            <a:r>
              <a:rPr lang="en" sz="1400">
                <a:latin typeface="Times New Roman"/>
                <a:ea typeface="Times New Roman"/>
                <a:cs typeface="Times New Roman"/>
                <a:sym typeface="Times New Roman"/>
              </a:rPr>
              <a:t> of depression</a:t>
            </a:r>
            <a:endParaRPr sz="1400">
              <a:latin typeface="Times New Roman"/>
              <a:ea typeface="Times New Roman"/>
              <a:cs typeface="Times New Roman"/>
              <a:sym typeface="Times New Roman"/>
            </a:endParaRPr>
          </a:p>
          <a:p>
            <a:pPr indent="-317500" lvl="1" marL="914400" rtl="0" algn="l">
              <a:spcBef>
                <a:spcPts val="0"/>
              </a:spcBef>
              <a:spcAft>
                <a:spcPts val="0"/>
              </a:spcAft>
              <a:buSzPts val="1400"/>
              <a:buFont typeface="Times New Roman"/>
              <a:buChar char="○"/>
            </a:pPr>
            <a:r>
              <a:rPr lang="en" sz="1400">
                <a:latin typeface="Times New Roman"/>
                <a:ea typeface="Times New Roman"/>
                <a:cs typeface="Times New Roman"/>
                <a:sym typeface="Times New Roman"/>
              </a:rPr>
              <a:t>Can improve cognitive and motor skills, spatial-temporal learning, and neurogenesis (brain’s ability to produce neurons)</a:t>
            </a:r>
            <a:endParaRPr sz="1400">
              <a:latin typeface="Times New Roman"/>
              <a:ea typeface="Times New Roman"/>
              <a:cs typeface="Times New Roman"/>
              <a:sym typeface="Times New Roman"/>
            </a:endParaRPr>
          </a:p>
          <a:p>
            <a:pPr indent="-317500" lvl="2" marL="1371600" rtl="0" algn="l">
              <a:spcBef>
                <a:spcPts val="0"/>
              </a:spcBef>
              <a:spcAft>
                <a:spcPts val="0"/>
              </a:spcAft>
              <a:buSzPts val="1400"/>
              <a:buFont typeface="Times New Roman"/>
              <a:buChar char="■"/>
            </a:pPr>
            <a:r>
              <a:rPr lang="en" sz="1400">
                <a:latin typeface="Times New Roman"/>
                <a:ea typeface="Times New Roman"/>
                <a:cs typeface="Times New Roman"/>
                <a:sym typeface="Times New Roman"/>
              </a:rPr>
              <a:t>People with Alzheimer’s and Parkinson’s respond positively to music</a:t>
            </a:r>
            <a:endParaRPr sz="1400">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 sz="1400">
                <a:latin typeface="Times New Roman"/>
                <a:ea typeface="Times New Roman"/>
                <a:cs typeface="Times New Roman"/>
                <a:sym typeface="Times New Roman"/>
              </a:rPr>
              <a:t>Watch video (4:30 - 9:30) </a:t>
            </a:r>
            <a:endParaRPr sz="1400">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 sz="1400">
                <a:latin typeface="Times New Roman"/>
                <a:ea typeface="Times New Roman"/>
                <a:cs typeface="Times New Roman"/>
                <a:sym typeface="Times New Roman"/>
              </a:rPr>
              <a:t>https://www.youtube.com/watch?v=MZFFwy5fwYI</a:t>
            </a:r>
            <a:endParaRPr sz="1400">
              <a:latin typeface="Times New Roman"/>
              <a:ea typeface="Times New Roman"/>
              <a:cs typeface="Times New Roman"/>
              <a:sym typeface="Times New Roman"/>
            </a:endParaRPr>
          </a:p>
        </p:txBody>
      </p:sp>
      <p:pic>
        <p:nvPicPr>
          <p:cNvPr id="227" name="Google Shape;227;p28"/>
          <p:cNvPicPr preferRelativeResize="0"/>
          <p:nvPr/>
        </p:nvPicPr>
        <p:blipFill>
          <a:blip r:embed="rId3">
            <a:alphaModFix/>
          </a:blip>
          <a:stretch>
            <a:fillRect/>
          </a:stretch>
        </p:blipFill>
        <p:spPr>
          <a:xfrm>
            <a:off x="4965275" y="1948200"/>
            <a:ext cx="3956475" cy="20803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Google Shape;232;p2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latin typeface="Times New Roman"/>
                <a:ea typeface="Times New Roman"/>
                <a:cs typeface="Times New Roman"/>
                <a:sym typeface="Times New Roman"/>
              </a:rPr>
              <a:t>Music</a:t>
            </a:r>
            <a:endParaRPr sz="3600">
              <a:latin typeface="Times New Roman"/>
              <a:ea typeface="Times New Roman"/>
              <a:cs typeface="Times New Roman"/>
              <a:sym typeface="Times New Roman"/>
            </a:endParaRPr>
          </a:p>
        </p:txBody>
      </p:sp>
      <p:sp>
        <p:nvSpPr>
          <p:cNvPr id="233" name="Google Shape;233;p29"/>
          <p:cNvSpPr txBox="1"/>
          <p:nvPr>
            <p:ph idx="1" type="body"/>
          </p:nvPr>
        </p:nvSpPr>
        <p:spPr>
          <a:xfrm>
            <a:off x="1168800" y="1116150"/>
            <a:ext cx="6624000" cy="2911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Font typeface="Times New Roman"/>
              <a:buChar char="★"/>
            </a:pPr>
            <a:r>
              <a:rPr lang="en" sz="1400">
                <a:latin typeface="Times New Roman"/>
                <a:ea typeface="Times New Roman"/>
                <a:cs typeface="Times New Roman"/>
                <a:sym typeface="Times New Roman"/>
              </a:rPr>
              <a:t>Adding on to everything else:</a:t>
            </a:r>
            <a:endParaRPr sz="1400">
              <a:latin typeface="Times New Roman"/>
              <a:ea typeface="Times New Roman"/>
              <a:cs typeface="Times New Roman"/>
              <a:sym typeface="Times New Roman"/>
            </a:endParaRPr>
          </a:p>
          <a:p>
            <a:pPr indent="-317500" lvl="1" marL="914400" rtl="0" algn="l">
              <a:spcBef>
                <a:spcPts val="0"/>
              </a:spcBef>
              <a:spcAft>
                <a:spcPts val="0"/>
              </a:spcAft>
              <a:buSzPts val="1400"/>
              <a:buFont typeface="Times New Roman"/>
              <a:buChar char="○"/>
            </a:pPr>
            <a:r>
              <a:rPr lang="en" sz="1400">
                <a:latin typeface="Times New Roman"/>
                <a:ea typeface="Times New Roman"/>
                <a:cs typeface="Times New Roman"/>
                <a:sym typeface="Times New Roman"/>
              </a:rPr>
              <a:t>Adolescents’ choice of music and their reactions to/interpretations of it vary with age, culture, and ethnicity</a:t>
            </a:r>
            <a:endParaRPr sz="1400">
              <a:latin typeface="Times New Roman"/>
              <a:ea typeface="Times New Roman"/>
              <a:cs typeface="Times New Roman"/>
              <a:sym typeface="Times New Roman"/>
            </a:endParaRPr>
          </a:p>
          <a:p>
            <a:pPr indent="-317500" lvl="1" marL="914400" rtl="0" algn="l">
              <a:spcBef>
                <a:spcPts val="0"/>
              </a:spcBef>
              <a:spcAft>
                <a:spcPts val="0"/>
              </a:spcAft>
              <a:buSzPts val="1400"/>
              <a:buFont typeface="Times New Roman"/>
              <a:buChar char="○"/>
            </a:pPr>
            <a:r>
              <a:rPr lang="en" sz="1400">
                <a:latin typeface="Times New Roman"/>
                <a:ea typeface="Times New Roman"/>
                <a:cs typeface="Times New Roman"/>
                <a:sym typeface="Times New Roman"/>
              </a:rPr>
              <a:t>Females - more likely to use music to reflect emotional state</a:t>
            </a:r>
            <a:endParaRPr sz="1400">
              <a:latin typeface="Times New Roman"/>
              <a:ea typeface="Times New Roman"/>
              <a:cs typeface="Times New Roman"/>
              <a:sym typeface="Times New Roman"/>
            </a:endParaRPr>
          </a:p>
          <a:p>
            <a:pPr indent="-317500" lvl="1" marL="914400" rtl="0" algn="l">
              <a:spcBef>
                <a:spcPts val="0"/>
              </a:spcBef>
              <a:spcAft>
                <a:spcPts val="0"/>
              </a:spcAft>
              <a:buSzPts val="1400"/>
              <a:buFont typeface="Times New Roman"/>
              <a:buChar char="○"/>
            </a:pPr>
            <a:r>
              <a:rPr lang="en" sz="1400">
                <a:latin typeface="Times New Roman"/>
                <a:ea typeface="Times New Roman"/>
                <a:cs typeface="Times New Roman"/>
                <a:sym typeface="Times New Roman"/>
              </a:rPr>
              <a:t>Males - more likely to use music as a stimulant (energy or confidence)</a:t>
            </a:r>
            <a:endParaRPr sz="1400">
              <a:latin typeface="Times New Roman"/>
              <a:ea typeface="Times New Roman"/>
              <a:cs typeface="Times New Roman"/>
              <a:sym typeface="Times New Roman"/>
            </a:endParaRPr>
          </a:p>
          <a:p>
            <a:pPr indent="-317500" lvl="1" marL="914400" rtl="0" algn="l">
              <a:spcBef>
                <a:spcPts val="0"/>
              </a:spcBef>
              <a:spcAft>
                <a:spcPts val="0"/>
              </a:spcAft>
              <a:buSzPts val="1400"/>
              <a:buFont typeface="Times New Roman"/>
              <a:buChar char="○"/>
            </a:pPr>
            <a:r>
              <a:rPr lang="en" sz="1400">
                <a:latin typeface="Times New Roman"/>
                <a:ea typeface="Times New Roman"/>
                <a:cs typeface="Times New Roman"/>
                <a:sym typeface="Times New Roman"/>
              </a:rPr>
              <a:t>Preference for certain types of music could be correlated with certain behaviors</a:t>
            </a:r>
            <a:endParaRPr sz="1400">
              <a:latin typeface="Times New Roman"/>
              <a:ea typeface="Times New Roman"/>
              <a:cs typeface="Times New Roman"/>
              <a:sym typeface="Times New Roman"/>
            </a:endParaRPr>
          </a:p>
          <a:p>
            <a:pPr indent="-317500" lvl="2" marL="1371600" rtl="0" algn="l">
              <a:spcBef>
                <a:spcPts val="0"/>
              </a:spcBef>
              <a:spcAft>
                <a:spcPts val="0"/>
              </a:spcAft>
              <a:buSzPts val="1400"/>
              <a:buFont typeface="Times New Roman"/>
              <a:buChar char="■"/>
            </a:pPr>
            <a:r>
              <a:rPr lang="en" sz="1400">
                <a:latin typeface="Times New Roman"/>
                <a:ea typeface="Times New Roman"/>
                <a:cs typeface="Times New Roman"/>
                <a:sym typeface="Times New Roman"/>
              </a:rPr>
              <a:t>Example: heavy metal is associated with </a:t>
            </a:r>
            <a:r>
              <a:rPr lang="en" sz="1400">
                <a:latin typeface="Times New Roman"/>
                <a:ea typeface="Times New Roman"/>
                <a:cs typeface="Times New Roman"/>
                <a:sym typeface="Times New Roman"/>
              </a:rPr>
              <a:t>increased</a:t>
            </a:r>
            <a:r>
              <a:rPr lang="en" sz="1400">
                <a:latin typeface="Times New Roman"/>
                <a:ea typeface="Times New Roman"/>
                <a:cs typeface="Times New Roman"/>
                <a:sym typeface="Times New Roman"/>
              </a:rPr>
              <a:t> depression, delinquency, men who listened to </a:t>
            </a:r>
            <a:r>
              <a:rPr lang="en" sz="1400">
                <a:latin typeface="Times New Roman"/>
                <a:ea typeface="Times New Roman"/>
                <a:cs typeface="Times New Roman"/>
                <a:sym typeface="Times New Roman"/>
              </a:rPr>
              <a:t>misogynistic</a:t>
            </a:r>
            <a:r>
              <a:rPr lang="en" sz="1400">
                <a:latin typeface="Times New Roman"/>
                <a:ea typeface="Times New Roman"/>
                <a:cs typeface="Times New Roman"/>
                <a:sym typeface="Times New Roman"/>
              </a:rPr>
              <a:t> lyrics → increased aggressive responses </a:t>
            </a:r>
            <a:endParaRPr sz="1400">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Google Shape;238;p3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latin typeface="Times New Roman"/>
                <a:ea typeface="Times New Roman"/>
                <a:cs typeface="Times New Roman"/>
                <a:sym typeface="Times New Roman"/>
              </a:rPr>
              <a:t>Parts of the Brain Affected</a:t>
            </a:r>
            <a:endParaRPr sz="3600">
              <a:latin typeface="Times New Roman"/>
              <a:ea typeface="Times New Roman"/>
              <a:cs typeface="Times New Roman"/>
              <a:sym typeface="Times New Roman"/>
            </a:endParaRPr>
          </a:p>
        </p:txBody>
      </p:sp>
      <p:sp>
        <p:nvSpPr>
          <p:cNvPr id="239" name="Google Shape;239;p30"/>
          <p:cNvSpPr txBox="1"/>
          <p:nvPr>
            <p:ph idx="1" type="body"/>
          </p:nvPr>
        </p:nvSpPr>
        <p:spPr>
          <a:xfrm>
            <a:off x="1297500" y="1116150"/>
            <a:ext cx="3403200" cy="2911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Font typeface="Times New Roman"/>
              <a:buChar char="●"/>
            </a:pPr>
            <a:r>
              <a:rPr lang="en" sz="1400">
                <a:latin typeface="Times New Roman"/>
                <a:ea typeface="Times New Roman"/>
                <a:cs typeface="Times New Roman"/>
                <a:sym typeface="Times New Roman"/>
              </a:rPr>
              <a:t>Frontal Lobe - thinking, decision-making, planning</a:t>
            </a:r>
            <a:endParaRPr sz="1400">
              <a:latin typeface="Times New Roman"/>
              <a:ea typeface="Times New Roman"/>
              <a:cs typeface="Times New Roman"/>
              <a:sym typeface="Times New Roman"/>
            </a:endParaRPr>
          </a:p>
          <a:p>
            <a:pPr indent="-317500" lvl="1" marL="914400" rtl="0" algn="l">
              <a:spcBef>
                <a:spcPts val="0"/>
              </a:spcBef>
              <a:spcAft>
                <a:spcPts val="0"/>
              </a:spcAft>
              <a:buSzPts val="1400"/>
              <a:buFont typeface="Times New Roman"/>
              <a:buChar char="○"/>
            </a:pPr>
            <a:r>
              <a:rPr lang="en" sz="1400">
                <a:latin typeface="Times New Roman"/>
                <a:ea typeface="Times New Roman"/>
                <a:cs typeface="Times New Roman"/>
                <a:sym typeface="Times New Roman"/>
              </a:rPr>
              <a:t>Enhanced w/ Music</a:t>
            </a:r>
            <a:endParaRPr sz="1400">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 sz="1400">
                <a:latin typeface="Times New Roman"/>
                <a:ea typeface="Times New Roman"/>
                <a:cs typeface="Times New Roman"/>
                <a:sym typeface="Times New Roman"/>
              </a:rPr>
              <a:t>Temporal Lobe - processes what we hear</a:t>
            </a:r>
            <a:endParaRPr sz="1400">
              <a:latin typeface="Times New Roman"/>
              <a:ea typeface="Times New Roman"/>
              <a:cs typeface="Times New Roman"/>
              <a:sym typeface="Times New Roman"/>
            </a:endParaRPr>
          </a:p>
          <a:p>
            <a:pPr indent="-317500" lvl="1" marL="914400" rtl="0" algn="l">
              <a:spcBef>
                <a:spcPts val="0"/>
              </a:spcBef>
              <a:spcAft>
                <a:spcPts val="0"/>
              </a:spcAft>
              <a:buSzPts val="1400"/>
              <a:buFont typeface="Times New Roman"/>
              <a:buChar char="○"/>
            </a:pPr>
            <a:r>
              <a:rPr lang="en" sz="1400">
                <a:latin typeface="Times New Roman"/>
                <a:ea typeface="Times New Roman"/>
                <a:cs typeface="Times New Roman"/>
                <a:sym typeface="Times New Roman"/>
              </a:rPr>
              <a:t>Use this to appreciate music, language/words are interpreted in left hemisphere, music/sounds are interpreted in right </a:t>
            </a:r>
            <a:r>
              <a:rPr lang="en" sz="1400">
                <a:latin typeface="Times New Roman"/>
                <a:ea typeface="Times New Roman"/>
                <a:cs typeface="Times New Roman"/>
                <a:sym typeface="Times New Roman"/>
              </a:rPr>
              <a:t>hemisphere</a:t>
            </a:r>
            <a:endParaRPr sz="1400">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 sz="1400">
                <a:latin typeface="Times New Roman"/>
                <a:ea typeface="Times New Roman"/>
                <a:cs typeface="Times New Roman"/>
                <a:sym typeface="Times New Roman"/>
              </a:rPr>
              <a:t>Broca’s Area</a:t>
            </a:r>
            <a:endParaRPr sz="1400">
              <a:latin typeface="Times New Roman"/>
              <a:ea typeface="Times New Roman"/>
              <a:cs typeface="Times New Roman"/>
              <a:sym typeface="Times New Roman"/>
            </a:endParaRPr>
          </a:p>
          <a:p>
            <a:pPr indent="-317500" lvl="1" marL="914400" rtl="0" algn="l">
              <a:spcBef>
                <a:spcPts val="0"/>
              </a:spcBef>
              <a:spcAft>
                <a:spcPts val="0"/>
              </a:spcAft>
              <a:buSzPts val="1400"/>
              <a:buFont typeface="Times New Roman"/>
              <a:buChar char="○"/>
            </a:pPr>
            <a:r>
              <a:rPr lang="en" sz="1400">
                <a:latin typeface="Times New Roman"/>
                <a:ea typeface="Times New Roman"/>
                <a:cs typeface="Times New Roman"/>
                <a:sym typeface="Times New Roman"/>
              </a:rPr>
              <a:t>Used to express music, playing an instrument might improve ability to communicate</a:t>
            </a:r>
            <a:endParaRPr sz="1400">
              <a:latin typeface="Times New Roman"/>
              <a:ea typeface="Times New Roman"/>
              <a:cs typeface="Times New Roman"/>
              <a:sym typeface="Times New Roman"/>
            </a:endParaRPr>
          </a:p>
          <a:p>
            <a:pPr indent="-298450" lvl="1" marL="914400" rtl="0" algn="l">
              <a:spcBef>
                <a:spcPts val="0"/>
              </a:spcBef>
              <a:spcAft>
                <a:spcPts val="0"/>
              </a:spcAft>
              <a:buSzPts val="1100"/>
              <a:buChar char="○"/>
            </a:pPr>
            <a:r>
              <a:t/>
            </a:r>
            <a:endParaRPr/>
          </a:p>
        </p:txBody>
      </p:sp>
      <p:sp>
        <p:nvSpPr>
          <p:cNvPr id="240" name="Google Shape;240;p30"/>
          <p:cNvSpPr txBox="1"/>
          <p:nvPr>
            <p:ph idx="2" type="body"/>
          </p:nvPr>
        </p:nvSpPr>
        <p:spPr>
          <a:xfrm>
            <a:off x="4933196" y="1116150"/>
            <a:ext cx="3403200" cy="2911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Font typeface="Times New Roman"/>
              <a:buChar char="●"/>
            </a:pPr>
            <a:r>
              <a:rPr lang="en" sz="1400">
                <a:latin typeface="Times New Roman"/>
                <a:ea typeface="Times New Roman"/>
                <a:cs typeface="Times New Roman"/>
                <a:sym typeface="Times New Roman"/>
              </a:rPr>
              <a:t>Wernicke’s Area - comprehends written/spoken language</a:t>
            </a:r>
            <a:endParaRPr sz="1400">
              <a:latin typeface="Times New Roman"/>
              <a:ea typeface="Times New Roman"/>
              <a:cs typeface="Times New Roman"/>
              <a:sym typeface="Times New Roman"/>
            </a:endParaRPr>
          </a:p>
          <a:p>
            <a:pPr indent="-317500" lvl="1" marL="914400" rtl="0" algn="l">
              <a:spcBef>
                <a:spcPts val="0"/>
              </a:spcBef>
              <a:spcAft>
                <a:spcPts val="0"/>
              </a:spcAft>
              <a:buSzPts val="1400"/>
              <a:buFont typeface="Times New Roman"/>
              <a:buChar char="○"/>
            </a:pPr>
            <a:r>
              <a:rPr lang="en" sz="1400">
                <a:latin typeface="Times New Roman"/>
                <a:ea typeface="Times New Roman"/>
                <a:cs typeface="Times New Roman"/>
                <a:sym typeface="Times New Roman"/>
              </a:rPr>
              <a:t>Used to analyze music</a:t>
            </a:r>
            <a:endParaRPr sz="1400">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 sz="1400">
                <a:latin typeface="Times New Roman"/>
                <a:ea typeface="Times New Roman"/>
                <a:cs typeface="Times New Roman"/>
                <a:sym typeface="Times New Roman"/>
              </a:rPr>
              <a:t>Occipital Lobe- processes what we see</a:t>
            </a:r>
            <a:endParaRPr sz="1400">
              <a:latin typeface="Times New Roman"/>
              <a:ea typeface="Times New Roman"/>
              <a:cs typeface="Times New Roman"/>
              <a:sym typeface="Times New Roman"/>
            </a:endParaRPr>
          </a:p>
          <a:p>
            <a:pPr indent="-317500" lvl="1" marL="914400" rtl="0" algn="l">
              <a:spcBef>
                <a:spcPts val="0"/>
              </a:spcBef>
              <a:spcAft>
                <a:spcPts val="0"/>
              </a:spcAft>
              <a:buSzPts val="1400"/>
              <a:buFont typeface="Times New Roman"/>
              <a:buChar char="○"/>
            </a:pPr>
            <a:r>
              <a:rPr lang="en" sz="1400">
                <a:latin typeface="Times New Roman"/>
                <a:ea typeface="Times New Roman"/>
                <a:cs typeface="Times New Roman"/>
                <a:sym typeface="Times New Roman"/>
              </a:rPr>
              <a:t>Professional musicians use occipital cortex (visual cortex) when they listen to music while normal people use the temporal lobe (auditory/language center)</a:t>
            </a:r>
            <a:endParaRPr sz="1400">
              <a:latin typeface="Times New Roman"/>
              <a:ea typeface="Times New Roman"/>
              <a:cs typeface="Times New Roman"/>
              <a:sym typeface="Times New Roman"/>
            </a:endParaRPr>
          </a:p>
          <a:p>
            <a:pPr indent="-317500" lvl="1" marL="914400" rtl="0" algn="l">
              <a:spcBef>
                <a:spcPts val="0"/>
              </a:spcBef>
              <a:spcAft>
                <a:spcPts val="0"/>
              </a:spcAft>
              <a:buSzPts val="1400"/>
              <a:buFont typeface="Times New Roman"/>
              <a:buChar char="○"/>
            </a:pPr>
            <a:r>
              <a:rPr lang="en" sz="1400">
                <a:latin typeface="Times New Roman"/>
                <a:ea typeface="Times New Roman"/>
                <a:cs typeface="Times New Roman"/>
                <a:sym typeface="Times New Roman"/>
              </a:rPr>
              <a:t>This suggests that musicians might visualize a music score when they are listening to music </a:t>
            </a:r>
            <a:endParaRPr sz="1400">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Google Shape;245;p3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latin typeface="Times New Roman"/>
                <a:ea typeface="Times New Roman"/>
                <a:cs typeface="Times New Roman"/>
                <a:sym typeface="Times New Roman"/>
              </a:rPr>
              <a:t>Parts of the Brain Affected</a:t>
            </a:r>
            <a:endParaRPr sz="3600">
              <a:latin typeface="Times New Roman"/>
              <a:ea typeface="Times New Roman"/>
              <a:cs typeface="Times New Roman"/>
              <a:sym typeface="Times New Roman"/>
            </a:endParaRPr>
          </a:p>
        </p:txBody>
      </p:sp>
      <p:sp>
        <p:nvSpPr>
          <p:cNvPr id="246" name="Google Shape;246;p31"/>
          <p:cNvSpPr txBox="1"/>
          <p:nvPr>
            <p:ph idx="1" type="body"/>
          </p:nvPr>
        </p:nvSpPr>
        <p:spPr>
          <a:xfrm>
            <a:off x="1297500" y="1116150"/>
            <a:ext cx="3403200" cy="2911200"/>
          </a:xfrm>
          <a:prstGeom prst="rect">
            <a:avLst/>
          </a:prstGeom>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Clr>
                <a:schemeClr val="lt1"/>
              </a:buClr>
              <a:buSzPts val="1400"/>
              <a:buFont typeface="Times New Roman"/>
              <a:buChar char="●"/>
            </a:pPr>
            <a:r>
              <a:rPr lang="en" sz="1400">
                <a:latin typeface="Times New Roman"/>
                <a:ea typeface="Times New Roman"/>
                <a:cs typeface="Times New Roman"/>
                <a:sym typeface="Times New Roman"/>
              </a:rPr>
              <a:t>Cerebellum - coordinates movement + stores physical memory</a:t>
            </a:r>
            <a:endParaRPr sz="1400">
              <a:latin typeface="Times New Roman"/>
              <a:ea typeface="Times New Roman"/>
              <a:cs typeface="Times New Roman"/>
              <a:sym typeface="Times New Roman"/>
            </a:endParaRPr>
          </a:p>
          <a:p>
            <a:pPr indent="-317500" lvl="1" marL="914400" marR="0" rtl="0" algn="l">
              <a:lnSpc>
                <a:spcPct val="115000"/>
              </a:lnSpc>
              <a:spcBef>
                <a:spcPts val="0"/>
              </a:spcBef>
              <a:spcAft>
                <a:spcPts val="0"/>
              </a:spcAft>
              <a:buSzPts val="1400"/>
              <a:buFont typeface="Times New Roman"/>
              <a:buChar char="○"/>
            </a:pPr>
            <a:r>
              <a:rPr lang="en" sz="1400">
                <a:latin typeface="Times New Roman"/>
                <a:ea typeface="Times New Roman"/>
                <a:cs typeface="Times New Roman"/>
                <a:sym typeface="Times New Roman"/>
              </a:rPr>
              <a:t>People who have memory loss/Alzheimer’s can’t recognize family but can remember to play music because muscle memory</a:t>
            </a:r>
            <a:endParaRPr sz="1400">
              <a:latin typeface="Times New Roman"/>
              <a:ea typeface="Times New Roman"/>
              <a:cs typeface="Times New Roman"/>
              <a:sym typeface="Times New Roman"/>
            </a:endParaRPr>
          </a:p>
          <a:p>
            <a:pPr indent="-317500" lvl="0" marL="457200" marR="0" rtl="0" algn="l">
              <a:lnSpc>
                <a:spcPct val="115000"/>
              </a:lnSpc>
              <a:spcBef>
                <a:spcPts val="0"/>
              </a:spcBef>
              <a:spcAft>
                <a:spcPts val="0"/>
              </a:spcAft>
              <a:buSzPts val="1400"/>
              <a:buFont typeface="Times New Roman"/>
              <a:buChar char="●"/>
            </a:pPr>
            <a:r>
              <a:rPr lang="en" sz="1400">
                <a:latin typeface="Times New Roman"/>
                <a:ea typeface="Times New Roman"/>
                <a:cs typeface="Times New Roman"/>
                <a:sym typeface="Times New Roman"/>
              </a:rPr>
              <a:t>Nucleus Accumbens - seeks pleasure + reward</a:t>
            </a:r>
            <a:endParaRPr sz="1400">
              <a:latin typeface="Times New Roman"/>
              <a:ea typeface="Times New Roman"/>
              <a:cs typeface="Times New Roman"/>
              <a:sym typeface="Times New Roman"/>
            </a:endParaRPr>
          </a:p>
          <a:p>
            <a:pPr indent="-317500" lvl="1" marL="914400" marR="0" rtl="0" algn="l">
              <a:lnSpc>
                <a:spcPct val="115000"/>
              </a:lnSpc>
              <a:spcBef>
                <a:spcPts val="0"/>
              </a:spcBef>
              <a:spcAft>
                <a:spcPts val="0"/>
              </a:spcAft>
              <a:buSzPts val="1400"/>
              <a:buFont typeface="Times New Roman"/>
              <a:buChar char="○"/>
            </a:pPr>
            <a:r>
              <a:rPr lang="en" sz="1400">
                <a:latin typeface="Times New Roman"/>
                <a:ea typeface="Times New Roman"/>
                <a:cs typeface="Times New Roman"/>
                <a:sym typeface="Times New Roman"/>
              </a:rPr>
              <a:t>Increases dopamine in nucleus accumbens, similar to cocaine</a:t>
            </a:r>
            <a:endParaRPr sz="1400">
              <a:latin typeface="Times New Roman"/>
              <a:ea typeface="Times New Roman"/>
              <a:cs typeface="Times New Roman"/>
              <a:sym typeface="Times New Roman"/>
            </a:endParaRPr>
          </a:p>
          <a:p>
            <a:pPr indent="-317500" lvl="0" marL="457200" marR="0" rtl="0" algn="l">
              <a:lnSpc>
                <a:spcPct val="115000"/>
              </a:lnSpc>
              <a:spcBef>
                <a:spcPts val="0"/>
              </a:spcBef>
              <a:spcAft>
                <a:spcPts val="0"/>
              </a:spcAft>
              <a:buSzPts val="1400"/>
              <a:buFont typeface="Times New Roman"/>
              <a:buChar char="●"/>
            </a:pPr>
            <a:r>
              <a:rPr lang="en" sz="1400">
                <a:latin typeface="Times New Roman"/>
                <a:ea typeface="Times New Roman"/>
                <a:cs typeface="Times New Roman"/>
                <a:sym typeface="Times New Roman"/>
              </a:rPr>
              <a:t>Amygdala - emotions</a:t>
            </a:r>
            <a:endParaRPr sz="1400">
              <a:latin typeface="Times New Roman"/>
              <a:ea typeface="Times New Roman"/>
              <a:cs typeface="Times New Roman"/>
              <a:sym typeface="Times New Roman"/>
            </a:endParaRPr>
          </a:p>
          <a:p>
            <a:pPr indent="-317500" lvl="1" marL="914400" marR="0" rtl="0" algn="l">
              <a:lnSpc>
                <a:spcPct val="115000"/>
              </a:lnSpc>
              <a:spcBef>
                <a:spcPts val="0"/>
              </a:spcBef>
              <a:spcAft>
                <a:spcPts val="0"/>
              </a:spcAft>
              <a:buSzPts val="1400"/>
              <a:buFont typeface="Times New Roman"/>
              <a:buChar char="○"/>
            </a:pPr>
            <a:r>
              <a:rPr lang="en" sz="1400">
                <a:latin typeface="Times New Roman"/>
                <a:ea typeface="Times New Roman"/>
                <a:cs typeface="Times New Roman"/>
                <a:sym typeface="Times New Roman"/>
              </a:rPr>
              <a:t>Can control fear, activate fight or flight</a:t>
            </a:r>
            <a:endParaRPr sz="1400">
              <a:latin typeface="Times New Roman"/>
              <a:ea typeface="Times New Roman"/>
              <a:cs typeface="Times New Roman"/>
              <a:sym typeface="Times New Roman"/>
            </a:endParaRPr>
          </a:p>
        </p:txBody>
      </p:sp>
      <p:sp>
        <p:nvSpPr>
          <p:cNvPr id="247" name="Google Shape;247;p31"/>
          <p:cNvSpPr txBox="1"/>
          <p:nvPr>
            <p:ph idx="2" type="body"/>
          </p:nvPr>
        </p:nvSpPr>
        <p:spPr>
          <a:xfrm>
            <a:off x="4933196" y="1116150"/>
            <a:ext cx="3403200" cy="2911200"/>
          </a:xfrm>
          <a:prstGeom prst="rect">
            <a:avLst/>
          </a:prstGeom>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Clr>
                <a:schemeClr val="lt1"/>
              </a:buClr>
              <a:buSzPts val="1400"/>
              <a:buFont typeface="Times New Roman"/>
              <a:buChar char="●"/>
            </a:pPr>
            <a:r>
              <a:rPr lang="en" sz="1400">
                <a:latin typeface="Times New Roman"/>
                <a:ea typeface="Times New Roman"/>
                <a:cs typeface="Times New Roman"/>
                <a:sym typeface="Times New Roman"/>
              </a:rPr>
              <a:t>Hippocampus - memory, navigation</a:t>
            </a:r>
            <a:endParaRPr sz="1400">
              <a:latin typeface="Times New Roman"/>
              <a:ea typeface="Times New Roman"/>
              <a:cs typeface="Times New Roman"/>
              <a:sym typeface="Times New Roman"/>
            </a:endParaRPr>
          </a:p>
          <a:p>
            <a:pPr indent="-317500" lvl="1" marL="914400" marR="0" rtl="0" algn="l">
              <a:lnSpc>
                <a:spcPct val="115000"/>
              </a:lnSpc>
              <a:spcBef>
                <a:spcPts val="0"/>
              </a:spcBef>
              <a:spcAft>
                <a:spcPts val="0"/>
              </a:spcAft>
              <a:buSzPts val="1400"/>
              <a:buFont typeface="Times New Roman"/>
              <a:buChar char="○"/>
            </a:pPr>
            <a:r>
              <a:rPr lang="en" sz="1400">
                <a:latin typeface="Times New Roman"/>
                <a:ea typeface="Times New Roman"/>
                <a:cs typeface="Times New Roman"/>
                <a:sym typeface="Times New Roman"/>
              </a:rPr>
              <a:t>May increase neurogenesis in the hippocampus → new neurons + memory</a:t>
            </a:r>
            <a:endParaRPr sz="1400">
              <a:latin typeface="Times New Roman"/>
              <a:ea typeface="Times New Roman"/>
              <a:cs typeface="Times New Roman"/>
              <a:sym typeface="Times New Roman"/>
            </a:endParaRPr>
          </a:p>
          <a:p>
            <a:pPr indent="-317500" lvl="0" marL="457200" marR="0" rtl="0" algn="l">
              <a:lnSpc>
                <a:spcPct val="115000"/>
              </a:lnSpc>
              <a:spcBef>
                <a:spcPts val="0"/>
              </a:spcBef>
              <a:spcAft>
                <a:spcPts val="0"/>
              </a:spcAft>
              <a:buSzPts val="1400"/>
              <a:buFont typeface="Times New Roman"/>
              <a:buChar char="●"/>
            </a:pPr>
            <a:r>
              <a:rPr lang="en" sz="1400">
                <a:latin typeface="Times New Roman"/>
                <a:ea typeface="Times New Roman"/>
                <a:cs typeface="Times New Roman"/>
                <a:sym typeface="Times New Roman"/>
              </a:rPr>
              <a:t>Hypothalamus</a:t>
            </a:r>
            <a:endParaRPr sz="1400">
              <a:latin typeface="Times New Roman"/>
              <a:ea typeface="Times New Roman"/>
              <a:cs typeface="Times New Roman"/>
              <a:sym typeface="Times New Roman"/>
            </a:endParaRPr>
          </a:p>
          <a:p>
            <a:pPr indent="-317500" lvl="0" marL="457200" marR="0" rtl="0" algn="l">
              <a:lnSpc>
                <a:spcPct val="115000"/>
              </a:lnSpc>
              <a:spcBef>
                <a:spcPts val="0"/>
              </a:spcBef>
              <a:spcAft>
                <a:spcPts val="0"/>
              </a:spcAft>
              <a:buSzPts val="1400"/>
              <a:buFont typeface="Times New Roman"/>
              <a:buChar char="●"/>
            </a:pPr>
            <a:r>
              <a:rPr lang="en" sz="1400">
                <a:latin typeface="Times New Roman"/>
                <a:ea typeface="Times New Roman"/>
                <a:cs typeface="Times New Roman"/>
                <a:sym typeface="Times New Roman"/>
              </a:rPr>
              <a:t>Corpus Callosum</a:t>
            </a:r>
            <a:endParaRPr sz="1400">
              <a:latin typeface="Times New Roman"/>
              <a:ea typeface="Times New Roman"/>
              <a:cs typeface="Times New Roman"/>
              <a:sym typeface="Times New Roman"/>
            </a:endParaRPr>
          </a:p>
          <a:p>
            <a:pPr indent="-317500" lvl="0" marL="457200" marR="0" rtl="0" algn="l">
              <a:lnSpc>
                <a:spcPct val="115000"/>
              </a:lnSpc>
              <a:spcBef>
                <a:spcPts val="0"/>
              </a:spcBef>
              <a:spcAft>
                <a:spcPts val="0"/>
              </a:spcAft>
              <a:buSzPts val="1400"/>
              <a:buFont typeface="Times New Roman"/>
              <a:buChar char="●"/>
            </a:pPr>
            <a:r>
              <a:rPr lang="en" sz="1400">
                <a:latin typeface="Times New Roman"/>
                <a:ea typeface="Times New Roman"/>
                <a:cs typeface="Times New Roman"/>
                <a:sym typeface="Times New Roman"/>
              </a:rPr>
              <a:t>Putamen</a:t>
            </a:r>
            <a:endParaRPr sz="1400">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1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Language</a:t>
            </a:r>
            <a:endParaRPr/>
          </a:p>
          <a:p>
            <a:pPr indent="0" lvl="0" marL="0" rtl="0" algn="l">
              <a:spcBef>
                <a:spcPts val="0"/>
              </a:spcBef>
              <a:spcAft>
                <a:spcPts val="0"/>
              </a:spcAft>
              <a:buNone/>
            </a:pPr>
            <a:r>
              <a:t/>
            </a:r>
            <a:endParaRPr/>
          </a:p>
        </p:txBody>
      </p:sp>
      <p:sp>
        <p:nvSpPr>
          <p:cNvPr id="141" name="Google Shape;141;p14"/>
          <p:cNvSpPr txBox="1"/>
          <p:nvPr/>
        </p:nvSpPr>
        <p:spPr>
          <a:xfrm>
            <a:off x="1700200" y="1620600"/>
            <a:ext cx="5682300" cy="261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rPr>
              <a:t>We are designed to walk… That we are taught to walk is impossible. And pretty much the same is true of language. Nobody is taught language. In fact, you can’t prevent the child from learning it. -Noam Chomsky</a:t>
            </a:r>
            <a:endParaRPr sz="1800">
              <a:solidFill>
                <a:srgbClr val="FFFFFF"/>
              </a:solidFill>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Google Shape;252;p3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latin typeface="Times New Roman"/>
                <a:ea typeface="Times New Roman"/>
                <a:cs typeface="Times New Roman"/>
                <a:sym typeface="Times New Roman"/>
              </a:rPr>
              <a:t>Music Therapy </a:t>
            </a:r>
            <a:endParaRPr sz="3600">
              <a:latin typeface="Times New Roman"/>
              <a:ea typeface="Times New Roman"/>
              <a:cs typeface="Times New Roman"/>
              <a:sym typeface="Times New Roman"/>
            </a:endParaRPr>
          </a:p>
        </p:txBody>
      </p:sp>
      <p:sp>
        <p:nvSpPr>
          <p:cNvPr id="253" name="Google Shape;253;p32"/>
          <p:cNvSpPr txBox="1"/>
          <p:nvPr>
            <p:ph idx="1" type="body"/>
          </p:nvPr>
        </p:nvSpPr>
        <p:spPr>
          <a:xfrm>
            <a:off x="1297500" y="1116150"/>
            <a:ext cx="3403200" cy="2911200"/>
          </a:xfrm>
          <a:prstGeom prst="rect">
            <a:avLst/>
          </a:prstGeom>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Clr>
                <a:schemeClr val="lt1"/>
              </a:buClr>
              <a:buSzPts val="1400"/>
              <a:buFont typeface="Times New Roman"/>
              <a:buChar char="●"/>
            </a:pPr>
            <a:r>
              <a:rPr lang="en" sz="1400">
                <a:latin typeface="Times New Roman"/>
                <a:ea typeface="Times New Roman"/>
                <a:cs typeface="Times New Roman"/>
                <a:sym typeface="Times New Roman"/>
              </a:rPr>
              <a:t>What is it?</a:t>
            </a:r>
            <a:endParaRPr sz="1400">
              <a:latin typeface="Times New Roman"/>
              <a:ea typeface="Times New Roman"/>
              <a:cs typeface="Times New Roman"/>
              <a:sym typeface="Times New Roman"/>
            </a:endParaRPr>
          </a:p>
          <a:p>
            <a:pPr indent="-317500" lvl="1" marL="914400" marR="0" rtl="0" algn="l">
              <a:lnSpc>
                <a:spcPct val="115000"/>
              </a:lnSpc>
              <a:spcBef>
                <a:spcPts val="0"/>
              </a:spcBef>
              <a:spcAft>
                <a:spcPts val="0"/>
              </a:spcAft>
              <a:buSzPts val="1400"/>
              <a:buFont typeface="Times New Roman"/>
              <a:buChar char="○"/>
            </a:pPr>
            <a:r>
              <a:rPr lang="en" sz="1400">
                <a:latin typeface="Times New Roman"/>
                <a:ea typeface="Times New Roman"/>
                <a:cs typeface="Times New Roman"/>
                <a:sym typeface="Times New Roman"/>
              </a:rPr>
              <a:t>Clinical</a:t>
            </a:r>
            <a:r>
              <a:rPr lang="en" sz="1400">
                <a:latin typeface="Times New Roman"/>
                <a:ea typeface="Times New Roman"/>
                <a:cs typeface="Times New Roman"/>
                <a:sym typeface="Times New Roman"/>
              </a:rPr>
              <a:t> and evidence-based use of music interventions to accomplish individualized goals or address physical, emotional, cognitive, and social needs (grief, anxiety, depression, after a stroke/traumatic head injury, Parkinson’s/Alzheimer’s)</a:t>
            </a:r>
            <a:endParaRPr sz="1400">
              <a:latin typeface="Times New Roman"/>
              <a:ea typeface="Times New Roman"/>
              <a:cs typeface="Times New Roman"/>
              <a:sym typeface="Times New Roman"/>
            </a:endParaRPr>
          </a:p>
          <a:p>
            <a:pPr indent="-317500" lvl="0" marL="457200" marR="0" rtl="0" algn="l">
              <a:lnSpc>
                <a:spcPct val="115000"/>
              </a:lnSpc>
              <a:spcBef>
                <a:spcPts val="0"/>
              </a:spcBef>
              <a:spcAft>
                <a:spcPts val="0"/>
              </a:spcAft>
              <a:buSzPts val="1400"/>
              <a:buFont typeface="Times New Roman"/>
              <a:buChar char="●"/>
            </a:pPr>
            <a:r>
              <a:rPr lang="en" sz="1400">
                <a:latin typeface="Times New Roman"/>
                <a:ea typeface="Times New Roman"/>
                <a:cs typeface="Times New Roman"/>
                <a:sym typeface="Times New Roman"/>
              </a:rPr>
              <a:t>Forms of treatment can include:</a:t>
            </a:r>
            <a:endParaRPr sz="1400">
              <a:latin typeface="Times New Roman"/>
              <a:ea typeface="Times New Roman"/>
              <a:cs typeface="Times New Roman"/>
              <a:sym typeface="Times New Roman"/>
            </a:endParaRPr>
          </a:p>
          <a:p>
            <a:pPr indent="-317500" lvl="1" marL="914400" marR="0" rtl="0" algn="l">
              <a:lnSpc>
                <a:spcPct val="115000"/>
              </a:lnSpc>
              <a:spcBef>
                <a:spcPts val="0"/>
              </a:spcBef>
              <a:spcAft>
                <a:spcPts val="0"/>
              </a:spcAft>
              <a:buSzPts val="1400"/>
              <a:buFont typeface="Times New Roman"/>
              <a:buChar char="○"/>
            </a:pPr>
            <a:r>
              <a:rPr lang="en" sz="1400">
                <a:latin typeface="Times New Roman"/>
                <a:ea typeface="Times New Roman"/>
                <a:cs typeface="Times New Roman"/>
                <a:sym typeface="Times New Roman"/>
              </a:rPr>
              <a:t>Creating music </a:t>
            </a:r>
            <a:endParaRPr sz="1400">
              <a:latin typeface="Times New Roman"/>
              <a:ea typeface="Times New Roman"/>
              <a:cs typeface="Times New Roman"/>
              <a:sym typeface="Times New Roman"/>
            </a:endParaRPr>
          </a:p>
          <a:p>
            <a:pPr indent="-317500" lvl="1" marL="914400" marR="0" rtl="0" algn="l">
              <a:lnSpc>
                <a:spcPct val="115000"/>
              </a:lnSpc>
              <a:spcBef>
                <a:spcPts val="0"/>
              </a:spcBef>
              <a:spcAft>
                <a:spcPts val="0"/>
              </a:spcAft>
              <a:buSzPts val="1400"/>
              <a:buFont typeface="Times New Roman"/>
              <a:buChar char="○"/>
            </a:pPr>
            <a:r>
              <a:rPr lang="en" sz="1400">
                <a:latin typeface="Times New Roman"/>
                <a:ea typeface="Times New Roman"/>
                <a:cs typeface="Times New Roman"/>
                <a:sym typeface="Times New Roman"/>
              </a:rPr>
              <a:t>Singing/listening music </a:t>
            </a:r>
            <a:endParaRPr sz="1400">
              <a:latin typeface="Times New Roman"/>
              <a:ea typeface="Times New Roman"/>
              <a:cs typeface="Times New Roman"/>
              <a:sym typeface="Times New Roman"/>
            </a:endParaRPr>
          </a:p>
          <a:p>
            <a:pPr indent="-317500" lvl="1" marL="914400" marR="0" rtl="0" algn="l">
              <a:lnSpc>
                <a:spcPct val="115000"/>
              </a:lnSpc>
              <a:spcBef>
                <a:spcPts val="0"/>
              </a:spcBef>
              <a:spcAft>
                <a:spcPts val="0"/>
              </a:spcAft>
              <a:buSzPts val="1400"/>
              <a:buFont typeface="Times New Roman"/>
              <a:buChar char="○"/>
            </a:pPr>
            <a:r>
              <a:rPr lang="en" sz="1400">
                <a:latin typeface="Times New Roman"/>
                <a:ea typeface="Times New Roman"/>
                <a:cs typeface="Times New Roman"/>
                <a:sym typeface="Times New Roman"/>
              </a:rPr>
              <a:t>Moving to music </a:t>
            </a:r>
            <a:endParaRPr sz="1400">
              <a:latin typeface="Times New Roman"/>
              <a:ea typeface="Times New Roman"/>
              <a:cs typeface="Times New Roman"/>
              <a:sym typeface="Times New Roman"/>
            </a:endParaRPr>
          </a:p>
          <a:p>
            <a:pPr indent="-317500" lvl="1" marL="914400" marR="0" rtl="0" algn="l">
              <a:lnSpc>
                <a:spcPct val="115000"/>
              </a:lnSpc>
              <a:spcBef>
                <a:spcPts val="0"/>
              </a:spcBef>
              <a:spcAft>
                <a:spcPts val="0"/>
              </a:spcAft>
              <a:buSzPts val="1400"/>
              <a:buFont typeface="Times New Roman"/>
              <a:buChar char="○"/>
            </a:pPr>
            <a:r>
              <a:rPr lang="en" sz="1400">
                <a:latin typeface="Times New Roman"/>
                <a:ea typeface="Times New Roman"/>
                <a:cs typeface="Times New Roman"/>
                <a:sym typeface="Times New Roman"/>
              </a:rPr>
              <a:t>Guided imagery </a:t>
            </a:r>
            <a:endParaRPr sz="1400">
              <a:latin typeface="Times New Roman"/>
              <a:ea typeface="Times New Roman"/>
              <a:cs typeface="Times New Roman"/>
              <a:sym typeface="Times New Roman"/>
            </a:endParaRPr>
          </a:p>
          <a:p>
            <a:pPr indent="-317500" lvl="1" marL="914400" marR="0" rtl="0" algn="l">
              <a:lnSpc>
                <a:spcPct val="115000"/>
              </a:lnSpc>
              <a:spcBef>
                <a:spcPts val="0"/>
              </a:spcBef>
              <a:spcAft>
                <a:spcPts val="0"/>
              </a:spcAft>
              <a:buSzPts val="1400"/>
              <a:buFont typeface="Times New Roman"/>
              <a:buChar char="○"/>
            </a:pPr>
            <a:r>
              <a:rPr lang="en" sz="1400">
                <a:latin typeface="Times New Roman"/>
                <a:ea typeface="Times New Roman"/>
                <a:cs typeface="Times New Roman"/>
                <a:sym typeface="Times New Roman"/>
              </a:rPr>
              <a:t>Playing instruments</a:t>
            </a:r>
            <a:endParaRPr sz="1400">
              <a:latin typeface="Times New Roman"/>
              <a:ea typeface="Times New Roman"/>
              <a:cs typeface="Times New Roman"/>
              <a:sym typeface="Times New Roman"/>
            </a:endParaRPr>
          </a:p>
        </p:txBody>
      </p:sp>
      <p:sp>
        <p:nvSpPr>
          <p:cNvPr id="254" name="Google Shape;254;p32"/>
          <p:cNvSpPr txBox="1"/>
          <p:nvPr>
            <p:ph idx="2" type="body"/>
          </p:nvPr>
        </p:nvSpPr>
        <p:spPr>
          <a:xfrm>
            <a:off x="4933196" y="1116150"/>
            <a:ext cx="3403200" cy="2911200"/>
          </a:xfrm>
          <a:prstGeom prst="rect">
            <a:avLst/>
          </a:prstGeom>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SzPts val="1400"/>
              <a:buFont typeface="Times New Roman"/>
              <a:buChar char="●"/>
            </a:pPr>
            <a:r>
              <a:rPr lang="en" sz="1400">
                <a:latin typeface="Times New Roman"/>
                <a:ea typeface="Times New Roman"/>
                <a:cs typeface="Times New Roman"/>
                <a:sym typeface="Times New Roman"/>
              </a:rPr>
              <a:t>Two kinds of processes that can be used</a:t>
            </a:r>
            <a:endParaRPr sz="1400">
              <a:latin typeface="Times New Roman"/>
              <a:ea typeface="Times New Roman"/>
              <a:cs typeface="Times New Roman"/>
              <a:sym typeface="Times New Roman"/>
            </a:endParaRPr>
          </a:p>
          <a:p>
            <a:pPr indent="-317500" lvl="1" marL="914400" marR="0" rtl="0" algn="l">
              <a:lnSpc>
                <a:spcPct val="115000"/>
              </a:lnSpc>
              <a:spcBef>
                <a:spcPts val="0"/>
              </a:spcBef>
              <a:spcAft>
                <a:spcPts val="0"/>
              </a:spcAft>
              <a:buSzPts val="1400"/>
              <a:buFont typeface="Times New Roman"/>
              <a:buChar char="○"/>
            </a:pPr>
            <a:r>
              <a:rPr lang="en" sz="1400">
                <a:latin typeface="Times New Roman"/>
                <a:ea typeface="Times New Roman"/>
                <a:cs typeface="Times New Roman"/>
                <a:sym typeface="Times New Roman"/>
              </a:rPr>
              <a:t>Creative - creating/producing music (engagement)</a:t>
            </a:r>
            <a:endParaRPr sz="1400">
              <a:latin typeface="Times New Roman"/>
              <a:ea typeface="Times New Roman"/>
              <a:cs typeface="Times New Roman"/>
              <a:sym typeface="Times New Roman"/>
            </a:endParaRPr>
          </a:p>
          <a:p>
            <a:pPr indent="-317500" lvl="1" marL="914400" marR="0" rtl="0" algn="l">
              <a:lnSpc>
                <a:spcPct val="115000"/>
              </a:lnSpc>
              <a:spcBef>
                <a:spcPts val="0"/>
              </a:spcBef>
              <a:spcAft>
                <a:spcPts val="0"/>
              </a:spcAft>
              <a:buSzPts val="1400"/>
              <a:buFont typeface="Times New Roman"/>
              <a:buChar char="○"/>
            </a:pPr>
            <a:r>
              <a:rPr lang="en" sz="1400">
                <a:latin typeface="Times New Roman"/>
                <a:ea typeface="Times New Roman"/>
                <a:cs typeface="Times New Roman"/>
                <a:sym typeface="Times New Roman"/>
              </a:rPr>
              <a:t>Receptive - music listening experiences (relaxation)</a:t>
            </a:r>
            <a:endParaRPr sz="1400">
              <a:latin typeface="Times New Roman"/>
              <a:ea typeface="Times New Roman"/>
              <a:cs typeface="Times New Roman"/>
              <a:sym typeface="Times New Roman"/>
            </a:endParaRPr>
          </a:p>
          <a:p>
            <a:pPr indent="-317500" lvl="0" marL="457200" marR="0" rtl="0" algn="l">
              <a:lnSpc>
                <a:spcPct val="115000"/>
              </a:lnSpc>
              <a:spcBef>
                <a:spcPts val="0"/>
              </a:spcBef>
              <a:spcAft>
                <a:spcPts val="0"/>
              </a:spcAft>
              <a:buSzPts val="1400"/>
              <a:buFont typeface="Times New Roman"/>
              <a:buChar char="●"/>
            </a:pPr>
            <a:r>
              <a:rPr lang="en" sz="1400">
                <a:latin typeface="Times New Roman"/>
                <a:ea typeface="Times New Roman"/>
                <a:cs typeface="Times New Roman"/>
                <a:sym typeface="Times New Roman"/>
              </a:rPr>
              <a:t>Does it work?</a:t>
            </a:r>
            <a:endParaRPr sz="1400">
              <a:latin typeface="Times New Roman"/>
              <a:ea typeface="Times New Roman"/>
              <a:cs typeface="Times New Roman"/>
              <a:sym typeface="Times New Roman"/>
            </a:endParaRPr>
          </a:p>
          <a:p>
            <a:pPr indent="-317500" lvl="1" marL="914400" marR="0" rtl="0" algn="l">
              <a:lnSpc>
                <a:spcPct val="115000"/>
              </a:lnSpc>
              <a:spcBef>
                <a:spcPts val="0"/>
              </a:spcBef>
              <a:spcAft>
                <a:spcPts val="0"/>
              </a:spcAft>
              <a:buSzPts val="1400"/>
              <a:buFont typeface="Times New Roman"/>
              <a:buChar char="○"/>
            </a:pPr>
            <a:r>
              <a:rPr lang="en" sz="1400">
                <a:latin typeface="Times New Roman"/>
                <a:ea typeface="Times New Roman"/>
                <a:cs typeface="Times New Roman"/>
                <a:sym typeface="Times New Roman"/>
              </a:rPr>
              <a:t>A growing field </a:t>
            </a:r>
            <a:endParaRPr sz="1400">
              <a:latin typeface="Times New Roman"/>
              <a:ea typeface="Times New Roman"/>
              <a:cs typeface="Times New Roman"/>
              <a:sym typeface="Times New Roman"/>
            </a:endParaRPr>
          </a:p>
          <a:p>
            <a:pPr indent="-317500" lvl="1" marL="914400" marR="0" rtl="0" algn="l">
              <a:lnSpc>
                <a:spcPct val="115000"/>
              </a:lnSpc>
              <a:spcBef>
                <a:spcPts val="0"/>
              </a:spcBef>
              <a:spcAft>
                <a:spcPts val="0"/>
              </a:spcAft>
              <a:buSzPts val="1400"/>
              <a:buFont typeface="Times New Roman"/>
              <a:buChar char="○"/>
            </a:pPr>
            <a:r>
              <a:rPr lang="en" sz="1400">
                <a:latin typeface="Times New Roman"/>
                <a:ea typeface="Times New Roman"/>
                <a:cs typeface="Times New Roman"/>
                <a:sym typeface="Times New Roman"/>
              </a:rPr>
              <a:t>A sense of empowerment </a:t>
            </a:r>
            <a:endParaRPr sz="1400">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33"/>
          <p:cNvSpPr txBox="1"/>
          <p:nvPr>
            <p:ph type="title"/>
          </p:nvPr>
        </p:nvSpPr>
        <p:spPr>
          <a:xfrm>
            <a:off x="1297500" y="33090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latin typeface="Times New Roman"/>
                <a:ea typeface="Times New Roman"/>
                <a:cs typeface="Times New Roman"/>
                <a:sym typeface="Times New Roman"/>
              </a:rPr>
              <a:t>Questions relevant to us!</a:t>
            </a:r>
            <a:r>
              <a:rPr lang="en" sz="3600">
                <a:latin typeface="Times New Roman"/>
                <a:ea typeface="Times New Roman"/>
                <a:cs typeface="Times New Roman"/>
                <a:sym typeface="Times New Roman"/>
              </a:rPr>
              <a:t> </a:t>
            </a:r>
            <a:endParaRPr sz="3600">
              <a:latin typeface="Times New Roman"/>
              <a:ea typeface="Times New Roman"/>
              <a:cs typeface="Times New Roman"/>
              <a:sym typeface="Times New Roman"/>
            </a:endParaRPr>
          </a:p>
        </p:txBody>
      </p:sp>
      <p:sp>
        <p:nvSpPr>
          <p:cNvPr id="260" name="Google Shape;260;p33"/>
          <p:cNvSpPr txBox="1"/>
          <p:nvPr>
            <p:ph idx="1" type="body"/>
          </p:nvPr>
        </p:nvSpPr>
        <p:spPr>
          <a:xfrm>
            <a:off x="1297500" y="1116150"/>
            <a:ext cx="3403200" cy="2911200"/>
          </a:xfrm>
          <a:prstGeom prst="rect">
            <a:avLst/>
          </a:prstGeom>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Clr>
                <a:schemeClr val="lt1"/>
              </a:buClr>
              <a:buSzPts val="1400"/>
              <a:buFont typeface="Times New Roman"/>
              <a:buChar char="●"/>
            </a:pPr>
            <a:r>
              <a:rPr lang="en" sz="1400">
                <a:latin typeface="Times New Roman"/>
                <a:ea typeface="Times New Roman"/>
                <a:cs typeface="Times New Roman"/>
                <a:sym typeface="Times New Roman"/>
              </a:rPr>
              <a:t>Is studying with music a benefit or drawback?</a:t>
            </a:r>
            <a:endParaRPr sz="1400">
              <a:latin typeface="Times New Roman"/>
              <a:ea typeface="Times New Roman"/>
              <a:cs typeface="Times New Roman"/>
              <a:sym typeface="Times New Roman"/>
            </a:endParaRPr>
          </a:p>
          <a:p>
            <a:pPr indent="-317500" lvl="1" marL="914400" marR="0" rtl="0" algn="l">
              <a:lnSpc>
                <a:spcPct val="115000"/>
              </a:lnSpc>
              <a:spcBef>
                <a:spcPts val="0"/>
              </a:spcBef>
              <a:spcAft>
                <a:spcPts val="0"/>
              </a:spcAft>
              <a:buSzPts val="1400"/>
              <a:buFont typeface="Times New Roman"/>
              <a:buChar char="○"/>
            </a:pPr>
            <a:r>
              <a:rPr lang="en" sz="1400">
                <a:latin typeface="Times New Roman"/>
                <a:ea typeface="Times New Roman"/>
                <a:cs typeface="Times New Roman"/>
                <a:sym typeface="Times New Roman"/>
              </a:rPr>
              <a:t>Benefits</a:t>
            </a:r>
            <a:endParaRPr sz="1400">
              <a:latin typeface="Times New Roman"/>
              <a:ea typeface="Times New Roman"/>
              <a:cs typeface="Times New Roman"/>
              <a:sym typeface="Times New Roman"/>
            </a:endParaRPr>
          </a:p>
          <a:p>
            <a:pPr indent="-317500" lvl="2" marL="1371600" marR="0" rtl="0" algn="l">
              <a:lnSpc>
                <a:spcPct val="115000"/>
              </a:lnSpc>
              <a:spcBef>
                <a:spcPts val="0"/>
              </a:spcBef>
              <a:spcAft>
                <a:spcPts val="0"/>
              </a:spcAft>
              <a:buSzPts val="1400"/>
              <a:buFont typeface="Times New Roman"/>
              <a:buChar char="■"/>
            </a:pPr>
            <a:r>
              <a:rPr lang="en" sz="1400">
                <a:latin typeface="Times New Roman"/>
                <a:ea typeface="Times New Roman"/>
                <a:cs typeface="Times New Roman"/>
                <a:sym typeface="Times New Roman"/>
              </a:rPr>
              <a:t>soothing/relaxing music can help with stress/anxiety</a:t>
            </a:r>
            <a:endParaRPr sz="1400">
              <a:latin typeface="Times New Roman"/>
              <a:ea typeface="Times New Roman"/>
              <a:cs typeface="Times New Roman"/>
              <a:sym typeface="Times New Roman"/>
            </a:endParaRPr>
          </a:p>
          <a:p>
            <a:pPr indent="-317500" lvl="2" marL="1371600" marR="0" rtl="0" algn="l">
              <a:lnSpc>
                <a:spcPct val="115000"/>
              </a:lnSpc>
              <a:spcBef>
                <a:spcPts val="0"/>
              </a:spcBef>
              <a:spcAft>
                <a:spcPts val="0"/>
              </a:spcAft>
              <a:buSzPts val="1400"/>
              <a:buFont typeface="Times New Roman"/>
              <a:buChar char="■"/>
            </a:pPr>
            <a:r>
              <a:rPr lang="en" sz="1400">
                <a:latin typeface="Times New Roman"/>
                <a:ea typeface="Times New Roman"/>
                <a:cs typeface="Times New Roman"/>
                <a:sym typeface="Times New Roman"/>
              </a:rPr>
              <a:t>Can improve focus on task by providing motivation and improving mood</a:t>
            </a:r>
            <a:endParaRPr sz="1400">
              <a:latin typeface="Times New Roman"/>
              <a:ea typeface="Times New Roman"/>
              <a:cs typeface="Times New Roman"/>
              <a:sym typeface="Times New Roman"/>
            </a:endParaRPr>
          </a:p>
          <a:p>
            <a:pPr indent="-317500" lvl="2" marL="1371600" marR="0" rtl="0" algn="l">
              <a:lnSpc>
                <a:spcPct val="115000"/>
              </a:lnSpc>
              <a:spcBef>
                <a:spcPts val="0"/>
              </a:spcBef>
              <a:spcAft>
                <a:spcPts val="0"/>
              </a:spcAft>
              <a:buSzPts val="1400"/>
              <a:buFont typeface="Times New Roman"/>
              <a:buChar char="■"/>
            </a:pPr>
            <a:r>
              <a:rPr lang="en" sz="1400">
                <a:latin typeface="Times New Roman"/>
                <a:ea typeface="Times New Roman"/>
                <a:cs typeface="Times New Roman"/>
                <a:sym typeface="Times New Roman"/>
              </a:rPr>
              <a:t>Can improve endurance</a:t>
            </a:r>
            <a:endParaRPr sz="1400">
              <a:latin typeface="Times New Roman"/>
              <a:ea typeface="Times New Roman"/>
              <a:cs typeface="Times New Roman"/>
              <a:sym typeface="Times New Roman"/>
            </a:endParaRPr>
          </a:p>
          <a:p>
            <a:pPr indent="-317500" lvl="2" marL="1371600" marR="0" rtl="0" algn="l">
              <a:lnSpc>
                <a:spcPct val="115000"/>
              </a:lnSpc>
              <a:spcBef>
                <a:spcPts val="0"/>
              </a:spcBef>
              <a:spcAft>
                <a:spcPts val="0"/>
              </a:spcAft>
              <a:buSzPts val="1400"/>
              <a:buFont typeface="Times New Roman"/>
              <a:buChar char="■"/>
            </a:pPr>
            <a:r>
              <a:rPr lang="en" sz="1400">
                <a:latin typeface="Times New Roman"/>
                <a:ea typeface="Times New Roman"/>
                <a:cs typeface="Times New Roman"/>
                <a:sym typeface="Times New Roman"/>
              </a:rPr>
              <a:t>Helps with memorization (positive mood → memory formation)</a:t>
            </a:r>
            <a:endParaRPr sz="1400">
              <a:latin typeface="Times New Roman"/>
              <a:ea typeface="Times New Roman"/>
              <a:cs typeface="Times New Roman"/>
              <a:sym typeface="Times New Roman"/>
            </a:endParaRPr>
          </a:p>
          <a:p>
            <a:pPr indent="0" lvl="0" marL="914400" marR="0" rtl="0" algn="l">
              <a:lnSpc>
                <a:spcPct val="115000"/>
              </a:lnSpc>
              <a:spcBef>
                <a:spcPts val="1600"/>
              </a:spcBef>
              <a:spcAft>
                <a:spcPts val="1600"/>
              </a:spcAft>
              <a:buNone/>
            </a:pPr>
            <a:r>
              <a:t/>
            </a:r>
            <a:endParaRPr sz="1400">
              <a:latin typeface="Times New Roman"/>
              <a:ea typeface="Times New Roman"/>
              <a:cs typeface="Times New Roman"/>
              <a:sym typeface="Times New Roman"/>
            </a:endParaRPr>
          </a:p>
        </p:txBody>
      </p:sp>
      <p:sp>
        <p:nvSpPr>
          <p:cNvPr id="261" name="Google Shape;261;p33"/>
          <p:cNvSpPr txBox="1"/>
          <p:nvPr>
            <p:ph idx="2" type="body"/>
          </p:nvPr>
        </p:nvSpPr>
        <p:spPr>
          <a:xfrm>
            <a:off x="4854646" y="1556050"/>
            <a:ext cx="3403200" cy="2911200"/>
          </a:xfrm>
          <a:prstGeom prst="rect">
            <a:avLst/>
          </a:prstGeom>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Clr>
                <a:schemeClr val="lt1"/>
              </a:buClr>
              <a:buSzPts val="1400"/>
              <a:buFont typeface="Times New Roman"/>
              <a:buChar char="●"/>
            </a:pPr>
            <a:r>
              <a:rPr lang="en" sz="1400">
                <a:latin typeface="Times New Roman"/>
                <a:ea typeface="Times New Roman"/>
                <a:cs typeface="Times New Roman"/>
                <a:sym typeface="Times New Roman"/>
              </a:rPr>
              <a:t>Drawbacks</a:t>
            </a:r>
            <a:endParaRPr sz="1400">
              <a:latin typeface="Times New Roman"/>
              <a:ea typeface="Times New Roman"/>
              <a:cs typeface="Times New Roman"/>
              <a:sym typeface="Times New Roman"/>
            </a:endParaRPr>
          </a:p>
          <a:p>
            <a:pPr indent="-317500" lvl="1" marL="914400" marR="0" rtl="0" algn="l">
              <a:lnSpc>
                <a:spcPct val="115000"/>
              </a:lnSpc>
              <a:spcBef>
                <a:spcPts val="0"/>
              </a:spcBef>
              <a:spcAft>
                <a:spcPts val="0"/>
              </a:spcAft>
              <a:buSzPts val="1400"/>
              <a:buFont typeface="Times New Roman"/>
              <a:buChar char="○"/>
            </a:pPr>
            <a:r>
              <a:rPr lang="en" sz="1400">
                <a:latin typeface="Times New Roman"/>
                <a:ea typeface="Times New Roman"/>
                <a:cs typeface="Times New Roman"/>
                <a:sym typeface="Times New Roman"/>
              </a:rPr>
              <a:t>Can be distracting</a:t>
            </a:r>
            <a:endParaRPr sz="1400">
              <a:latin typeface="Times New Roman"/>
              <a:ea typeface="Times New Roman"/>
              <a:cs typeface="Times New Roman"/>
              <a:sym typeface="Times New Roman"/>
            </a:endParaRPr>
          </a:p>
          <a:p>
            <a:pPr indent="-317500" lvl="1" marL="914400" marR="0" rtl="0" algn="l">
              <a:lnSpc>
                <a:spcPct val="115000"/>
              </a:lnSpc>
              <a:spcBef>
                <a:spcPts val="0"/>
              </a:spcBef>
              <a:spcAft>
                <a:spcPts val="0"/>
              </a:spcAft>
              <a:buSzPts val="1400"/>
              <a:buFont typeface="Times New Roman"/>
              <a:buChar char="○"/>
            </a:pPr>
            <a:r>
              <a:rPr lang="en" sz="1400">
                <a:latin typeface="Times New Roman"/>
                <a:ea typeface="Times New Roman"/>
                <a:cs typeface="Times New Roman"/>
                <a:sym typeface="Times New Roman"/>
              </a:rPr>
              <a:t>Music with lyrics while reading/writing → less efficient, absorbed less information</a:t>
            </a:r>
            <a:endParaRPr sz="1400">
              <a:latin typeface="Times New Roman"/>
              <a:ea typeface="Times New Roman"/>
              <a:cs typeface="Times New Roman"/>
              <a:sym typeface="Times New Roman"/>
            </a:endParaRPr>
          </a:p>
          <a:p>
            <a:pPr indent="-317500" lvl="1" marL="914400" marR="0" rtl="0" algn="l">
              <a:lnSpc>
                <a:spcPct val="115000"/>
              </a:lnSpc>
              <a:spcBef>
                <a:spcPts val="0"/>
              </a:spcBef>
              <a:spcAft>
                <a:spcPts val="0"/>
              </a:spcAft>
              <a:buSzPts val="1400"/>
              <a:buFont typeface="Times New Roman"/>
              <a:buChar char="○"/>
            </a:pPr>
            <a:r>
              <a:rPr lang="en" sz="1400">
                <a:latin typeface="Times New Roman"/>
                <a:ea typeface="Times New Roman"/>
                <a:cs typeface="Times New Roman"/>
                <a:sym typeface="Times New Roman"/>
              </a:rPr>
              <a:t>loud/agitated music can make reading comprehension hard</a:t>
            </a:r>
            <a:endParaRPr sz="1400">
              <a:latin typeface="Times New Roman"/>
              <a:ea typeface="Times New Roman"/>
              <a:cs typeface="Times New Roman"/>
              <a:sym typeface="Times New Roman"/>
            </a:endParaRPr>
          </a:p>
          <a:p>
            <a:pPr indent="-317500" lvl="1" marL="914400" marR="0" rtl="0" algn="l">
              <a:lnSpc>
                <a:spcPct val="115000"/>
              </a:lnSpc>
              <a:spcBef>
                <a:spcPts val="0"/>
              </a:spcBef>
              <a:spcAft>
                <a:spcPts val="0"/>
              </a:spcAft>
              <a:buSzPts val="1400"/>
              <a:buFont typeface="Times New Roman"/>
              <a:buChar char="○"/>
            </a:pPr>
            <a:r>
              <a:rPr lang="en" sz="1400">
                <a:latin typeface="Times New Roman"/>
                <a:ea typeface="Times New Roman"/>
                <a:cs typeface="Times New Roman"/>
                <a:sym typeface="Times New Roman"/>
              </a:rPr>
              <a:t>Students who use music to help memorize have a hard time recalling in test-taking environment</a:t>
            </a:r>
            <a:endParaRPr sz="1400">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Google Shape;266;p3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Times New Roman"/>
                <a:ea typeface="Times New Roman"/>
                <a:cs typeface="Times New Roman"/>
                <a:sym typeface="Times New Roman"/>
              </a:rPr>
              <a:t>Discussion Questions</a:t>
            </a:r>
            <a:endParaRPr>
              <a:latin typeface="Times New Roman"/>
              <a:ea typeface="Times New Roman"/>
              <a:cs typeface="Times New Roman"/>
              <a:sym typeface="Times New Roman"/>
            </a:endParaRPr>
          </a:p>
        </p:txBody>
      </p:sp>
      <p:sp>
        <p:nvSpPr>
          <p:cNvPr id="267" name="Google Shape;267;p34"/>
          <p:cNvSpPr txBox="1"/>
          <p:nvPr>
            <p:ph idx="1" type="body"/>
          </p:nvPr>
        </p:nvSpPr>
        <p:spPr>
          <a:xfrm>
            <a:off x="1065000" y="613400"/>
            <a:ext cx="80790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800">
              <a:latin typeface="Times New Roman"/>
              <a:ea typeface="Times New Roman"/>
              <a:cs typeface="Times New Roman"/>
              <a:sym typeface="Times New Roman"/>
            </a:endParaRPr>
          </a:p>
          <a:p>
            <a:pPr indent="-342900" lvl="0" marL="457200" rtl="0" algn="l">
              <a:spcBef>
                <a:spcPts val="1600"/>
              </a:spcBef>
              <a:spcAft>
                <a:spcPts val="0"/>
              </a:spcAft>
              <a:buSzPts val="1800"/>
              <a:buFont typeface="Times New Roman"/>
              <a:buChar char="●"/>
            </a:pPr>
            <a:r>
              <a:rPr lang="en" sz="1800">
                <a:latin typeface="Times New Roman"/>
                <a:ea typeface="Times New Roman"/>
                <a:cs typeface="Times New Roman"/>
                <a:sym typeface="Times New Roman"/>
              </a:rPr>
              <a:t>Since music has such a pervasive role in today’s popular culture and can influence our brains/behavior, do you think it should be regulated in schools, other institutions, etc.? </a:t>
            </a:r>
            <a:endParaRPr sz="1800">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sz="1800">
                <a:latin typeface="Times New Roman"/>
                <a:ea typeface="Times New Roman"/>
                <a:cs typeface="Times New Roman"/>
                <a:sym typeface="Times New Roman"/>
              </a:rPr>
              <a:t>In your personal experience, what are the ways in which music (listening, </a:t>
            </a:r>
            <a:r>
              <a:rPr lang="en" sz="1800">
                <a:latin typeface="Times New Roman"/>
                <a:ea typeface="Times New Roman"/>
                <a:cs typeface="Times New Roman"/>
                <a:sym typeface="Times New Roman"/>
              </a:rPr>
              <a:t>playing</a:t>
            </a:r>
            <a:r>
              <a:rPr lang="en" sz="1800">
                <a:latin typeface="Times New Roman"/>
                <a:ea typeface="Times New Roman"/>
                <a:cs typeface="Times New Roman"/>
                <a:sym typeface="Times New Roman"/>
              </a:rPr>
              <a:t>, etc.) has shaped parts of you?</a:t>
            </a:r>
            <a:endParaRPr sz="1800">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sz="1800">
                <a:latin typeface="Times New Roman"/>
                <a:ea typeface="Times New Roman"/>
                <a:cs typeface="Times New Roman"/>
                <a:sym typeface="Times New Roman"/>
              </a:rPr>
              <a:t>Do you think music is an innate gift or a nurtured talent?</a:t>
            </a:r>
            <a:endParaRPr sz="1800">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sz="1800">
                <a:latin typeface="Times New Roman"/>
                <a:ea typeface="Times New Roman"/>
                <a:cs typeface="Times New Roman"/>
                <a:sym typeface="Times New Roman"/>
              </a:rPr>
              <a:t>Why do you think we’ve evolved to love/respect music?</a:t>
            </a:r>
            <a:endParaRPr sz="1800">
              <a:latin typeface="Times New Roman"/>
              <a:ea typeface="Times New Roman"/>
              <a:cs typeface="Times New Roman"/>
              <a:sym typeface="Times New Roman"/>
            </a:endParaRPr>
          </a:p>
          <a:p>
            <a:pPr indent="-342900" lvl="1" marL="914400" rtl="0" algn="l">
              <a:spcBef>
                <a:spcPts val="0"/>
              </a:spcBef>
              <a:spcAft>
                <a:spcPts val="0"/>
              </a:spcAft>
              <a:buSzPts val="1800"/>
              <a:buFont typeface="Times New Roman"/>
              <a:buChar char="○"/>
            </a:pPr>
            <a:r>
              <a:rPr lang="en" sz="1800">
                <a:latin typeface="Times New Roman"/>
                <a:ea typeface="Times New Roman"/>
                <a:cs typeface="Times New Roman"/>
                <a:sym typeface="Times New Roman"/>
              </a:rPr>
              <a:t>Mate Selection</a:t>
            </a:r>
            <a:endParaRPr sz="1800">
              <a:latin typeface="Times New Roman"/>
              <a:ea typeface="Times New Roman"/>
              <a:cs typeface="Times New Roman"/>
              <a:sym typeface="Times New Roman"/>
            </a:endParaRPr>
          </a:p>
          <a:p>
            <a:pPr indent="-342900" lvl="1" marL="914400" rtl="0" algn="l">
              <a:spcBef>
                <a:spcPts val="0"/>
              </a:spcBef>
              <a:spcAft>
                <a:spcPts val="0"/>
              </a:spcAft>
              <a:buSzPts val="1800"/>
              <a:buFont typeface="Times New Roman"/>
              <a:buChar char="○"/>
            </a:pPr>
            <a:r>
              <a:rPr lang="en" sz="1800">
                <a:latin typeface="Times New Roman"/>
                <a:ea typeface="Times New Roman"/>
                <a:cs typeface="Times New Roman"/>
                <a:sym typeface="Times New Roman"/>
              </a:rPr>
              <a:t>To Keep in Synch</a:t>
            </a:r>
            <a:endParaRPr sz="1800">
              <a:latin typeface="Times New Roman"/>
              <a:ea typeface="Times New Roman"/>
              <a:cs typeface="Times New Roman"/>
              <a:sym typeface="Times New Roman"/>
            </a:endParaRPr>
          </a:p>
          <a:p>
            <a:pPr indent="-342900" lvl="1" marL="914400" rtl="0" algn="l">
              <a:spcBef>
                <a:spcPts val="0"/>
              </a:spcBef>
              <a:spcAft>
                <a:spcPts val="0"/>
              </a:spcAft>
              <a:buSzPts val="1800"/>
              <a:buFont typeface="Times New Roman"/>
              <a:buChar char="○"/>
            </a:pPr>
            <a:r>
              <a:rPr lang="en" sz="1800">
                <a:latin typeface="Times New Roman"/>
                <a:ea typeface="Times New Roman"/>
                <a:cs typeface="Times New Roman"/>
                <a:sym typeface="Times New Roman"/>
              </a:rPr>
              <a:t>To identify with tribe</a:t>
            </a:r>
            <a:endParaRPr sz="1800">
              <a:latin typeface="Times New Roman"/>
              <a:ea typeface="Times New Roman"/>
              <a:cs typeface="Times New Roman"/>
              <a:sym typeface="Times New Roman"/>
            </a:endParaRPr>
          </a:p>
          <a:p>
            <a:pPr indent="-342900" lvl="1" marL="914400" rtl="0" algn="l">
              <a:spcBef>
                <a:spcPts val="0"/>
              </a:spcBef>
              <a:spcAft>
                <a:spcPts val="0"/>
              </a:spcAft>
              <a:buSzPts val="1800"/>
              <a:buFont typeface="Times New Roman"/>
              <a:buChar char="○"/>
            </a:pPr>
            <a:r>
              <a:rPr lang="en" sz="1800">
                <a:latin typeface="Times New Roman"/>
                <a:ea typeface="Times New Roman"/>
                <a:cs typeface="Times New Roman"/>
                <a:sym typeface="Times New Roman"/>
              </a:rPr>
              <a:t>To feel emotions</a:t>
            </a:r>
            <a:endParaRPr sz="1800">
              <a:latin typeface="Times New Roman"/>
              <a:ea typeface="Times New Roman"/>
              <a:cs typeface="Times New Roman"/>
              <a:sym typeface="Times New Roman"/>
            </a:endParaRPr>
          </a:p>
          <a:p>
            <a:pPr indent="-342900" lvl="1" marL="914400" rtl="0" algn="l">
              <a:spcBef>
                <a:spcPts val="0"/>
              </a:spcBef>
              <a:spcAft>
                <a:spcPts val="0"/>
              </a:spcAft>
              <a:buSzPts val="1800"/>
              <a:buFont typeface="Times New Roman"/>
              <a:buChar char="○"/>
            </a:pPr>
            <a:r>
              <a:rPr lang="en" sz="1800">
                <a:latin typeface="Times New Roman"/>
                <a:ea typeface="Times New Roman"/>
                <a:cs typeface="Times New Roman"/>
                <a:sym typeface="Times New Roman"/>
              </a:rPr>
              <a:t>To intimidate predators</a:t>
            </a:r>
            <a:endParaRPr sz="1800">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1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Language</a:t>
            </a:r>
            <a:endParaRPr/>
          </a:p>
          <a:p>
            <a:pPr indent="0" lvl="0" marL="0" rtl="0" algn="l">
              <a:spcBef>
                <a:spcPts val="0"/>
              </a:spcBef>
              <a:spcAft>
                <a:spcPts val="0"/>
              </a:spcAft>
              <a:buNone/>
            </a:pPr>
            <a:r>
              <a:t/>
            </a:r>
            <a:endParaRPr/>
          </a:p>
        </p:txBody>
      </p:sp>
      <p:pic>
        <p:nvPicPr>
          <p:cNvPr id="147" name="Google Shape;147;p15"/>
          <p:cNvPicPr preferRelativeResize="0"/>
          <p:nvPr/>
        </p:nvPicPr>
        <p:blipFill rotWithShape="1">
          <a:blip r:embed="rId3">
            <a:alphaModFix/>
          </a:blip>
          <a:srcRect b="0" l="0" r="20363" t="0"/>
          <a:stretch/>
        </p:blipFill>
        <p:spPr>
          <a:xfrm>
            <a:off x="1052550" y="1166350"/>
            <a:ext cx="7038899" cy="34792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1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Language</a:t>
            </a:r>
            <a:endParaRPr/>
          </a:p>
          <a:p>
            <a:pPr indent="0" lvl="0" marL="0" rtl="0" algn="l">
              <a:spcBef>
                <a:spcPts val="0"/>
              </a:spcBef>
              <a:spcAft>
                <a:spcPts val="0"/>
              </a:spcAft>
              <a:buNone/>
            </a:pPr>
            <a:r>
              <a:t/>
            </a:r>
            <a:endParaRPr/>
          </a:p>
        </p:txBody>
      </p:sp>
      <p:pic>
        <p:nvPicPr>
          <p:cNvPr id="153" name="Google Shape;153;p16"/>
          <p:cNvPicPr preferRelativeResize="0"/>
          <p:nvPr/>
        </p:nvPicPr>
        <p:blipFill>
          <a:blip r:embed="rId3">
            <a:alphaModFix/>
          </a:blip>
          <a:stretch>
            <a:fillRect/>
          </a:stretch>
        </p:blipFill>
        <p:spPr>
          <a:xfrm>
            <a:off x="-551275" y="-2364225"/>
            <a:ext cx="8082325" cy="7761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1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First Language Acquisition</a:t>
            </a:r>
            <a:endParaRPr/>
          </a:p>
        </p:txBody>
      </p:sp>
      <p:sp>
        <p:nvSpPr>
          <p:cNvPr id="159" name="Google Shape;159;p17"/>
          <p:cNvSpPr txBox="1"/>
          <p:nvPr>
            <p:ph idx="1" type="body"/>
          </p:nvPr>
        </p:nvSpPr>
        <p:spPr>
          <a:xfrm>
            <a:off x="1297500" y="1307850"/>
            <a:ext cx="70389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Every language is complex</a:t>
            </a:r>
            <a:endParaRPr sz="1800">
              <a:solidFill>
                <a:srgbClr val="FFFFFF"/>
              </a:solidFill>
              <a:latin typeface="Times New Roman"/>
              <a:ea typeface="Times New Roman"/>
              <a:cs typeface="Times New Roman"/>
              <a:sym typeface="Times New Roman"/>
            </a:endParaRPr>
          </a:p>
          <a:p>
            <a:pPr indent="-342900" lvl="0" marL="457200" rtl="0" algn="l">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Before the age of 5, the child knows most of the intricate system of </a:t>
            </a:r>
            <a:r>
              <a:rPr lang="en" sz="1800">
                <a:solidFill>
                  <a:srgbClr val="FFFFFF"/>
                </a:solidFill>
                <a:latin typeface="Times New Roman"/>
                <a:ea typeface="Times New Roman"/>
                <a:cs typeface="Times New Roman"/>
                <a:sym typeface="Times New Roman"/>
              </a:rPr>
              <a:t>grammar</a:t>
            </a:r>
            <a:endParaRPr sz="1800">
              <a:solidFill>
                <a:srgbClr val="FFFFFF"/>
              </a:solidFill>
              <a:latin typeface="Times New Roman"/>
              <a:ea typeface="Times New Roman"/>
              <a:cs typeface="Times New Roman"/>
              <a:sym typeface="Times New Roman"/>
            </a:endParaRPr>
          </a:p>
          <a:p>
            <a:pPr indent="-342900" lvl="1" marL="914400" rtl="0" algn="l">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Use of syntactic and semantic rules of the language</a:t>
            </a:r>
            <a:endParaRPr sz="1800">
              <a:solidFill>
                <a:srgbClr val="FFFFFF"/>
              </a:solidFill>
              <a:latin typeface="Times New Roman"/>
              <a:ea typeface="Times New Roman"/>
              <a:cs typeface="Times New Roman"/>
              <a:sym typeface="Times New Roman"/>
            </a:endParaRPr>
          </a:p>
          <a:p>
            <a:pPr indent="-342900" lvl="1" marL="914400" rtl="0" algn="l">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Join Sentences</a:t>
            </a:r>
            <a:endParaRPr sz="1800">
              <a:solidFill>
                <a:srgbClr val="FFFFFF"/>
              </a:solidFill>
              <a:latin typeface="Times New Roman"/>
              <a:ea typeface="Times New Roman"/>
              <a:cs typeface="Times New Roman"/>
              <a:sym typeface="Times New Roman"/>
            </a:endParaRPr>
          </a:p>
          <a:p>
            <a:pPr indent="-342900" lvl="1" marL="914400" rtl="0" algn="l">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Ask Questions</a:t>
            </a:r>
            <a:endParaRPr sz="1800">
              <a:solidFill>
                <a:srgbClr val="FFFFFF"/>
              </a:solidFill>
              <a:latin typeface="Times New Roman"/>
              <a:ea typeface="Times New Roman"/>
              <a:cs typeface="Times New Roman"/>
              <a:sym typeface="Times New Roman"/>
            </a:endParaRPr>
          </a:p>
          <a:p>
            <a:pPr indent="-342900" lvl="1" marL="914400" rtl="0" algn="l">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Use appropriate pronouns</a:t>
            </a:r>
            <a:endParaRPr sz="1800">
              <a:solidFill>
                <a:srgbClr val="FFFFFF"/>
              </a:solidFill>
              <a:latin typeface="Times New Roman"/>
              <a:ea typeface="Times New Roman"/>
              <a:cs typeface="Times New Roman"/>
              <a:sym typeface="Times New Roman"/>
            </a:endParaRPr>
          </a:p>
          <a:p>
            <a:pPr indent="-342900" lvl="0" marL="457200" rtl="0" algn="l">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How do children acquire such a complex system so quickly and effortlessly?</a:t>
            </a:r>
            <a:endParaRPr sz="1800">
              <a:solidFill>
                <a:srgbClr val="FFFFFF"/>
              </a:solidFill>
              <a:latin typeface="Times New Roman"/>
              <a:ea typeface="Times New Roman"/>
              <a:cs typeface="Times New Roman"/>
              <a:sym typeface="Times New Roman"/>
            </a:endParaRPr>
          </a:p>
          <a:p>
            <a:pPr indent="-342900" lvl="0" marL="457200" rtl="0" algn="l">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Do babies make a conscious decision to start learning a language?</a:t>
            </a:r>
            <a:endParaRPr sz="1800">
              <a:solidFill>
                <a:srgbClr val="FFFFFF"/>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1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Theories of </a:t>
            </a:r>
            <a:r>
              <a:rPr lang="en"/>
              <a:t>First Language Acquisition</a:t>
            </a:r>
            <a:endParaRPr/>
          </a:p>
        </p:txBody>
      </p:sp>
      <p:sp>
        <p:nvSpPr>
          <p:cNvPr id="165" name="Google Shape;165;p18"/>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Nature vs. Nurture</a:t>
            </a:r>
            <a:endParaRPr sz="1800">
              <a:solidFill>
                <a:srgbClr val="FFFFFF"/>
              </a:solidFill>
              <a:latin typeface="Times New Roman"/>
              <a:ea typeface="Times New Roman"/>
              <a:cs typeface="Times New Roman"/>
              <a:sym typeface="Times New Roman"/>
            </a:endParaRPr>
          </a:p>
          <a:p>
            <a:pPr indent="-342900" lvl="1" marL="914400" rtl="0" algn="l">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Children learn language through imitation, reinforcement and analogy</a:t>
            </a:r>
            <a:endParaRPr sz="1800">
              <a:solidFill>
                <a:srgbClr val="FFFFFF"/>
              </a:solidFill>
              <a:latin typeface="Times New Roman"/>
              <a:ea typeface="Times New Roman"/>
              <a:cs typeface="Times New Roman"/>
              <a:sym typeface="Times New Roman"/>
            </a:endParaRPr>
          </a:p>
          <a:p>
            <a:pPr indent="-342900" lvl="0" marL="457200" rtl="0" algn="l">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Innateness hypothesis</a:t>
            </a:r>
            <a:endParaRPr sz="1800">
              <a:solidFill>
                <a:srgbClr val="FFFFFF"/>
              </a:solidFill>
              <a:latin typeface="Times New Roman"/>
              <a:ea typeface="Times New Roman"/>
              <a:cs typeface="Times New Roman"/>
              <a:sym typeface="Times New Roman"/>
            </a:endParaRPr>
          </a:p>
          <a:p>
            <a:pPr indent="-342900" lvl="1" marL="914400" rtl="0" algn="l">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Children are equipped with an innate template for language</a:t>
            </a:r>
            <a:endParaRPr sz="1800">
              <a:solidFill>
                <a:srgbClr val="FFFFFF"/>
              </a:solidFill>
              <a:latin typeface="Times New Roman"/>
              <a:ea typeface="Times New Roman"/>
              <a:cs typeface="Times New Roman"/>
              <a:sym typeface="Times New Roman"/>
            </a:endParaRPr>
          </a:p>
          <a:p>
            <a:pPr indent="-342900" lvl="0" marL="457200" rtl="0" algn="l">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Evidence</a:t>
            </a:r>
            <a:endParaRPr sz="1800">
              <a:solidFill>
                <a:srgbClr val="FFFFFF"/>
              </a:solidFill>
              <a:latin typeface="Times New Roman"/>
              <a:ea typeface="Times New Roman"/>
              <a:cs typeface="Times New Roman"/>
              <a:sym typeface="Times New Roman"/>
            </a:endParaRPr>
          </a:p>
          <a:p>
            <a:pPr indent="-342900" lvl="1" marL="914400" rtl="0" algn="l">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We end up knowing more about language than what we hear around us</a:t>
            </a:r>
            <a:endParaRPr sz="1800">
              <a:solidFill>
                <a:srgbClr val="FFFFFF"/>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xEl>
                                              <p:pRg end="0" st="0"/>
                                            </p:txEl>
                                          </p:spTgt>
                                        </p:tgtEl>
                                        <p:attrNameLst>
                                          <p:attrName>style.visibility</p:attrName>
                                        </p:attrNameLst>
                                      </p:cBhvr>
                                      <p:to>
                                        <p:strVal val="visible"/>
                                      </p:to>
                                    </p:set>
                                    <p:animEffect filter="fade" transition="in">
                                      <p:cBhvr>
                                        <p:cTn dur="1000"/>
                                        <p:tgtEl>
                                          <p:spTgt spid="16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xEl>
                                              <p:pRg end="1" st="1"/>
                                            </p:txEl>
                                          </p:spTgt>
                                        </p:tgtEl>
                                        <p:attrNameLst>
                                          <p:attrName>style.visibility</p:attrName>
                                        </p:attrNameLst>
                                      </p:cBhvr>
                                      <p:to>
                                        <p:strVal val="visible"/>
                                      </p:to>
                                    </p:set>
                                    <p:animEffect filter="fade" transition="in">
                                      <p:cBhvr>
                                        <p:cTn dur="1000"/>
                                        <p:tgtEl>
                                          <p:spTgt spid="16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xEl>
                                              <p:pRg end="2" st="2"/>
                                            </p:txEl>
                                          </p:spTgt>
                                        </p:tgtEl>
                                        <p:attrNameLst>
                                          <p:attrName>style.visibility</p:attrName>
                                        </p:attrNameLst>
                                      </p:cBhvr>
                                      <p:to>
                                        <p:strVal val="visible"/>
                                      </p:to>
                                    </p:set>
                                    <p:animEffect filter="fade" transition="in">
                                      <p:cBhvr>
                                        <p:cTn dur="1000"/>
                                        <p:tgtEl>
                                          <p:spTgt spid="16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xEl>
                                              <p:pRg end="3" st="3"/>
                                            </p:txEl>
                                          </p:spTgt>
                                        </p:tgtEl>
                                        <p:attrNameLst>
                                          <p:attrName>style.visibility</p:attrName>
                                        </p:attrNameLst>
                                      </p:cBhvr>
                                      <p:to>
                                        <p:strVal val="visible"/>
                                      </p:to>
                                    </p:set>
                                    <p:animEffect filter="fade" transition="in">
                                      <p:cBhvr>
                                        <p:cTn dur="1000"/>
                                        <p:tgtEl>
                                          <p:spTgt spid="16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xEl>
                                              <p:pRg end="4" st="4"/>
                                            </p:txEl>
                                          </p:spTgt>
                                        </p:tgtEl>
                                        <p:attrNameLst>
                                          <p:attrName>style.visibility</p:attrName>
                                        </p:attrNameLst>
                                      </p:cBhvr>
                                      <p:to>
                                        <p:strVal val="visible"/>
                                      </p:to>
                                    </p:set>
                                    <p:animEffect filter="fade" transition="in">
                                      <p:cBhvr>
                                        <p:cTn dur="1000"/>
                                        <p:tgtEl>
                                          <p:spTgt spid="16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xEl>
                                              <p:pRg end="5" st="5"/>
                                            </p:txEl>
                                          </p:spTgt>
                                        </p:tgtEl>
                                        <p:attrNameLst>
                                          <p:attrName>style.visibility</p:attrName>
                                        </p:attrNameLst>
                                      </p:cBhvr>
                                      <p:to>
                                        <p:strVal val="visible"/>
                                      </p:to>
                                    </p:set>
                                    <p:animEffect filter="fade" transition="in">
                                      <p:cBhvr>
                                        <p:cTn dur="1000"/>
                                        <p:tgtEl>
                                          <p:spTgt spid="165">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1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First Language Acquisition Schedule</a:t>
            </a:r>
            <a:endParaRPr/>
          </a:p>
        </p:txBody>
      </p:sp>
      <p:sp>
        <p:nvSpPr>
          <p:cNvPr id="171" name="Google Shape;171;p19"/>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Most children follow the same milestones in acquiring language, in spite of different backgrounds, locations and upbringings</a:t>
            </a:r>
            <a:endParaRPr sz="1800">
              <a:solidFill>
                <a:srgbClr val="FFFFFF"/>
              </a:solidFill>
              <a:latin typeface="Times New Roman"/>
              <a:ea typeface="Times New Roman"/>
              <a:cs typeface="Times New Roman"/>
              <a:sym typeface="Times New Roman"/>
            </a:endParaRPr>
          </a:p>
          <a:p>
            <a:pPr indent="-342900" lvl="0" marL="457200" rtl="0" algn="l">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The biological schedule is related to the maturation of the infant’s brain to cope with the linguistic input</a:t>
            </a:r>
            <a:endParaRPr sz="1800">
              <a:solidFill>
                <a:srgbClr val="FFFFFF"/>
              </a:solidFill>
              <a:latin typeface="Times New Roman"/>
              <a:ea typeface="Times New Roman"/>
              <a:cs typeface="Times New Roman"/>
              <a:sym typeface="Times New Roman"/>
            </a:endParaRPr>
          </a:p>
          <a:p>
            <a:pPr indent="-342900" lvl="0" marL="457200" rtl="0" algn="l">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Young children acquire language by identifying the regularities in what is heard and applying that in what they say</a:t>
            </a:r>
            <a:endParaRPr sz="1800">
              <a:solidFill>
                <a:srgbClr val="FFFFFF"/>
              </a:solidFill>
              <a:latin typeface="Times New Roman"/>
              <a:ea typeface="Times New Roman"/>
              <a:cs typeface="Times New Roman"/>
              <a:sym typeface="Times New Roman"/>
            </a:endParaRPr>
          </a:p>
          <a:p>
            <a:pPr indent="0" lvl="0" marL="0" marR="0" rtl="0" algn="l">
              <a:lnSpc>
                <a:spcPct val="115000"/>
              </a:lnSpc>
              <a:spcBef>
                <a:spcPts val="1600"/>
              </a:spcBef>
              <a:spcAft>
                <a:spcPts val="1600"/>
              </a:spcAft>
              <a:buNone/>
            </a:pPr>
            <a:r>
              <a:t/>
            </a:r>
            <a:endParaRPr sz="1800">
              <a:solidFill>
                <a:srgbClr val="FFFFFF"/>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2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Motherese Language</a:t>
            </a:r>
            <a:endParaRPr/>
          </a:p>
        </p:txBody>
      </p:sp>
      <p:pic>
        <p:nvPicPr>
          <p:cNvPr id="177" name="Google Shape;177;p20"/>
          <p:cNvPicPr preferRelativeResize="0"/>
          <p:nvPr/>
        </p:nvPicPr>
        <p:blipFill rotWithShape="1">
          <a:blip r:embed="rId3">
            <a:alphaModFix/>
          </a:blip>
          <a:srcRect b="6426" l="24105" r="-4137" t="13541"/>
          <a:stretch/>
        </p:blipFill>
        <p:spPr>
          <a:xfrm>
            <a:off x="5431748" y="612350"/>
            <a:ext cx="3167076" cy="4222776"/>
          </a:xfrm>
          <a:prstGeom prst="rect">
            <a:avLst/>
          </a:prstGeom>
          <a:noFill/>
          <a:ln>
            <a:noFill/>
          </a:ln>
        </p:spPr>
      </p:pic>
      <p:sp>
        <p:nvSpPr>
          <p:cNvPr id="178" name="Google Shape;178;p20"/>
          <p:cNvSpPr/>
          <p:nvPr/>
        </p:nvSpPr>
        <p:spPr>
          <a:xfrm rot="-2271928">
            <a:off x="5072895" y="2282208"/>
            <a:ext cx="1743863" cy="506054"/>
          </a:xfrm>
          <a:prstGeom prst="rightArrow">
            <a:avLst>
              <a:gd fmla="val 50000" name="adj1"/>
              <a:gd fmla="val 50000" name="adj2"/>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0"/>
          <p:cNvSpPr txBox="1"/>
          <p:nvPr/>
        </p:nvSpPr>
        <p:spPr>
          <a:xfrm>
            <a:off x="994500" y="1521475"/>
            <a:ext cx="3577500" cy="30000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lt1"/>
              </a:buClr>
              <a:buSzPts val="1800"/>
              <a:buFont typeface="Times New Roman"/>
              <a:buChar char="●"/>
            </a:pPr>
            <a:r>
              <a:rPr lang="en" sz="1800">
                <a:solidFill>
                  <a:schemeClr val="lt1"/>
                </a:solidFill>
                <a:latin typeface="Times New Roman"/>
                <a:ea typeface="Times New Roman"/>
                <a:cs typeface="Times New Roman"/>
                <a:sym typeface="Times New Roman"/>
              </a:rPr>
              <a:t>A type of simplified speech adopted by someone who spends time with the child</a:t>
            </a:r>
            <a:endParaRPr sz="1800">
              <a:solidFill>
                <a:schemeClr val="lt1"/>
              </a:solidFill>
              <a:latin typeface="Times New Roman"/>
              <a:ea typeface="Times New Roman"/>
              <a:cs typeface="Times New Roman"/>
              <a:sym typeface="Times New Roman"/>
            </a:endParaRPr>
          </a:p>
          <a:p>
            <a:pPr indent="-342900" lvl="1" marL="914400" rtl="0" algn="l">
              <a:lnSpc>
                <a:spcPct val="115000"/>
              </a:lnSpc>
              <a:spcBef>
                <a:spcPts val="0"/>
              </a:spcBef>
              <a:spcAft>
                <a:spcPts val="0"/>
              </a:spcAft>
              <a:buClr>
                <a:schemeClr val="lt1"/>
              </a:buClr>
              <a:buSzPts val="1800"/>
              <a:buFont typeface="Times New Roman"/>
              <a:buChar char="○"/>
            </a:pPr>
            <a:r>
              <a:rPr lang="en" sz="1800">
                <a:solidFill>
                  <a:schemeClr val="lt1"/>
                </a:solidFill>
                <a:latin typeface="Times New Roman"/>
                <a:ea typeface="Times New Roman"/>
                <a:cs typeface="Times New Roman"/>
                <a:sym typeface="Times New Roman"/>
              </a:rPr>
              <a:t>Simplified lexicon, </a:t>
            </a:r>
            <a:r>
              <a:rPr lang="en" sz="1800">
                <a:solidFill>
                  <a:schemeClr val="lt1"/>
                </a:solidFill>
                <a:latin typeface="Times New Roman"/>
                <a:ea typeface="Times New Roman"/>
                <a:cs typeface="Times New Roman"/>
                <a:sym typeface="Times New Roman"/>
              </a:rPr>
              <a:t>phonological</a:t>
            </a:r>
            <a:r>
              <a:rPr lang="en" sz="1800">
                <a:solidFill>
                  <a:schemeClr val="lt1"/>
                </a:solidFill>
                <a:latin typeface="Times New Roman"/>
                <a:ea typeface="Times New Roman"/>
                <a:cs typeface="Times New Roman"/>
                <a:sym typeface="Times New Roman"/>
              </a:rPr>
              <a:t> reduction, stressed intonation, simple sentences, lots of repetition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2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First Language Acquisition Schedule</a:t>
            </a:r>
            <a:endParaRPr/>
          </a:p>
        </p:txBody>
      </p:sp>
      <p:graphicFrame>
        <p:nvGraphicFramePr>
          <p:cNvPr id="185" name="Google Shape;185;p21"/>
          <p:cNvGraphicFramePr/>
          <p:nvPr/>
        </p:nvGraphicFramePr>
        <p:xfrm>
          <a:off x="1101525" y="1307855"/>
          <a:ext cx="3000000" cy="3000000"/>
        </p:xfrm>
        <a:graphic>
          <a:graphicData uri="http://schemas.openxmlformats.org/drawingml/2006/table">
            <a:tbl>
              <a:tblPr>
                <a:noFill/>
                <a:tableStyleId>{F5F44BFB-55E8-4CED-B54B-6498114EFCBF}</a:tableStyleId>
              </a:tblPr>
              <a:tblGrid>
                <a:gridCol w="2476950"/>
                <a:gridCol w="2476950"/>
                <a:gridCol w="2476950"/>
              </a:tblGrid>
              <a:tr h="395650">
                <a:tc>
                  <a:txBody>
                    <a:bodyPr>
                      <a:noAutofit/>
                    </a:bodyPr>
                    <a:lstStyle/>
                    <a:p>
                      <a:pPr indent="0" lvl="0" marL="0" rtl="0" algn="l">
                        <a:spcBef>
                          <a:spcPts val="0"/>
                        </a:spcBef>
                        <a:spcAft>
                          <a:spcPts val="0"/>
                        </a:spcAft>
                        <a:buNone/>
                      </a:pPr>
                      <a:r>
                        <a:rPr lang="en"/>
                        <a:t>Stage</a:t>
                      </a:r>
                      <a:endParaRPr/>
                    </a:p>
                  </a:txBody>
                  <a:tcPr marT="91425" marB="91425" marR="91425" marL="91425">
                    <a:solidFill>
                      <a:srgbClr val="B6D7A8"/>
                    </a:solidFill>
                  </a:tcPr>
                </a:tc>
                <a:tc>
                  <a:txBody>
                    <a:bodyPr>
                      <a:noAutofit/>
                    </a:bodyPr>
                    <a:lstStyle/>
                    <a:p>
                      <a:pPr indent="0" lvl="0" marL="0" rtl="0" algn="l">
                        <a:spcBef>
                          <a:spcPts val="0"/>
                        </a:spcBef>
                        <a:spcAft>
                          <a:spcPts val="0"/>
                        </a:spcAft>
                        <a:buNone/>
                      </a:pPr>
                      <a:r>
                        <a:rPr lang="en"/>
                        <a:t>Typical Age</a:t>
                      </a:r>
                      <a:endParaRPr/>
                    </a:p>
                  </a:txBody>
                  <a:tcPr marT="91425" marB="91425" marR="91425" marL="91425">
                    <a:solidFill>
                      <a:srgbClr val="B6D7A8"/>
                    </a:solidFill>
                  </a:tcPr>
                </a:tc>
                <a:tc>
                  <a:txBody>
                    <a:bodyPr>
                      <a:noAutofit/>
                    </a:bodyPr>
                    <a:lstStyle/>
                    <a:p>
                      <a:pPr indent="0" lvl="0" marL="0" rtl="0" algn="l">
                        <a:spcBef>
                          <a:spcPts val="0"/>
                        </a:spcBef>
                        <a:spcAft>
                          <a:spcPts val="0"/>
                        </a:spcAft>
                        <a:buNone/>
                      </a:pPr>
                      <a:r>
                        <a:rPr lang="en"/>
                        <a:t>Description</a:t>
                      </a:r>
                      <a:endParaRPr/>
                    </a:p>
                  </a:txBody>
                  <a:tcPr marT="91425" marB="91425" marR="91425" marL="91425">
                    <a:solidFill>
                      <a:srgbClr val="B6D7A8"/>
                    </a:solidFill>
                  </a:tcPr>
                </a:tc>
              </a:tr>
              <a:tr h="380475">
                <a:tc>
                  <a:txBody>
                    <a:bodyPr>
                      <a:noAutofit/>
                    </a:bodyPr>
                    <a:lstStyle/>
                    <a:p>
                      <a:pPr indent="0" lvl="0" marL="0" rtl="0" algn="l">
                        <a:spcBef>
                          <a:spcPts val="0"/>
                        </a:spcBef>
                        <a:spcAft>
                          <a:spcPts val="0"/>
                        </a:spcAft>
                        <a:buNone/>
                      </a:pPr>
                      <a:r>
                        <a:rPr lang="en"/>
                        <a:t>Cooing</a:t>
                      </a:r>
                      <a:endParaRPr/>
                    </a:p>
                  </a:txBody>
                  <a:tcPr marT="91425" marB="91425" marR="91425" marL="91425">
                    <a:solidFill>
                      <a:srgbClr val="FFF2CC"/>
                    </a:solidFill>
                  </a:tcPr>
                </a:tc>
                <a:tc>
                  <a:txBody>
                    <a:bodyPr>
                      <a:noAutofit/>
                    </a:bodyPr>
                    <a:lstStyle/>
                    <a:p>
                      <a:pPr indent="0" lvl="0" marL="0" rtl="0" algn="l">
                        <a:spcBef>
                          <a:spcPts val="0"/>
                        </a:spcBef>
                        <a:spcAft>
                          <a:spcPts val="0"/>
                        </a:spcAft>
                        <a:buNone/>
                      </a:pPr>
                      <a:r>
                        <a:rPr lang="en"/>
                        <a:t>3-5 Months</a:t>
                      </a:r>
                      <a:endParaRPr/>
                    </a:p>
                  </a:txBody>
                  <a:tcPr marT="91425" marB="91425" marR="91425" marL="91425">
                    <a:solidFill>
                      <a:srgbClr val="FFF2CC"/>
                    </a:solidFill>
                  </a:tcPr>
                </a:tc>
                <a:tc>
                  <a:txBody>
                    <a:bodyPr>
                      <a:noAutofit/>
                    </a:bodyPr>
                    <a:lstStyle/>
                    <a:p>
                      <a:pPr indent="0" lvl="0" marL="0" rtl="0" algn="l">
                        <a:spcBef>
                          <a:spcPts val="0"/>
                        </a:spcBef>
                        <a:spcAft>
                          <a:spcPts val="0"/>
                        </a:spcAft>
                        <a:buNone/>
                      </a:pPr>
                      <a:r>
                        <a:rPr lang="en"/>
                        <a:t>Vowel-Like Sounds</a:t>
                      </a:r>
                      <a:endParaRPr/>
                    </a:p>
                  </a:txBody>
                  <a:tcPr marT="91425" marB="91425" marR="91425" marL="91425">
                    <a:solidFill>
                      <a:srgbClr val="FFF2CC"/>
                    </a:solidFill>
                  </a:tcPr>
                </a:tc>
              </a:tr>
              <a:tr h="380475">
                <a:tc>
                  <a:txBody>
                    <a:bodyPr>
                      <a:noAutofit/>
                    </a:bodyPr>
                    <a:lstStyle/>
                    <a:p>
                      <a:pPr indent="0" lvl="0" marL="0" rtl="0" algn="l">
                        <a:spcBef>
                          <a:spcPts val="0"/>
                        </a:spcBef>
                        <a:spcAft>
                          <a:spcPts val="0"/>
                        </a:spcAft>
                        <a:buNone/>
                      </a:pPr>
                      <a:r>
                        <a:rPr lang="en"/>
                        <a:t>Babbling</a:t>
                      </a:r>
                      <a:endParaRPr/>
                    </a:p>
                  </a:txBody>
                  <a:tcPr marT="91425" marB="91425" marR="91425" marL="91425">
                    <a:solidFill>
                      <a:srgbClr val="FFF2CC"/>
                    </a:solidFill>
                  </a:tcPr>
                </a:tc>
                <a:tc>
                  <a:txBody>
                    <a:bodyPr>
                      <a:noAutofit/>
                    </a:bodyPr>
                    <a:lstStyle/>
                    <a:p>
                      <a:pPr indent="0" lvl="0" marL="0" rtl="0" algn="l">
                        <a:spcBef>
                          <a:spcPts val="0"/>
                        </a:spcBef>
                        <a:spcAft>
                          <a:spcPts val="0"/>
                        </a:spcAft>
                        <a:buNone/>
                      </a:pPr>
                      <a:r>
                        <a:rPr lang="en"/>
                        <a:t>6-10 Months</a:t>
                      </a:r>
                      <a:endParaRPr/>
                    </a:p>
                  </a:txBody>
                  <a:tcPr marT="91425" marB="91425" marR="91425" marL="91425">
                    <a:solidFill>
                      <a:srgbClr val="FFF2CC"/>
                    </a:solidFill>
                  </a:tcPr>
                </a:tc>
                <a:tc>
                  <a:txBody>
                    <a:bodyPr>
                      <a:noAutofit/>
                    </a:bodyPr>
                    <a:lstStyle/>
                    <a:p>
                      <a:pPr indent="0" lvl="0" marL="0" rtl="0" algn="l">
                        <a:spcBef>
                          <a:spcPts val="0"/>
                        </a:spcBef>
                        <a:spcAft>
                          <a:spcPts val="0"/>
                        </a:spcAft>
                        <a:buNone/>
                      </a:pPr>
                      <a:r>
                        <a:rPr lang="en"/>
                        <a:t>Repetitie CV Patterns</a:t>
                      </a:r>
                      <a:endParaRPr/>
                    </a:p>
                  </a:txBody>
                  <a:tcPr marT="91425" marB="91425" marR="91425" marL="91425">
                    <a:solidFill>
                      <a:srgbClr val="FFF2CC"/>
                    </a:solidFill>
                  </a:tcPr>
                </a:tc>
              </a:tr>
              <a:tr h="395650">
                <a:tc>
                  <a:txBody>
                    <a:bodyPr>
                      <a:noAutofit/>
                    </a:bodyPr>
                    <a:lstStyle/>
                    <a:p>
                      <a:pPr indent="0" lvl="0" marL="0" rtl="0" algn="l">
                        <a:spcBef>
                          <a:spcPts val="0"/>
                        </a:spcBef>
                        <a:spcAft>
                          <a:spcPts val="0"/>
                        </a:spcAft>
                        <a:buNone/>
                      </a:pPr>
                      <a:r>
                        <a:rPr lang="en"/>
                        <a:t>One-Word Stage</a:t>
                      </a:r>
                      <a:endParaRPr/>
                    </a:p>
                  </a:txBody>
                  <a:tcPr marT="91425" marB="91425" marR="91425" marL="91425">
                    <a:solidFill>
                      <a:srgbClr val="FFF2CC"/>
                    </a:solidFill>
                  </a:tcPr>
                </a:tc>
                <a:tc>
                  <a:txBody>
                    <a:bodyPr>
                      <a:noAutofit/>
                    </a:bodyPr>
                    <a:lstStyle/>
                    <a:p>
                      <a:pPr indent="0" lvl="0" marL="0" rtl="0" algn="l">
                        <a:spcBef>
                          <a:spcPts val="0"/>
                        </a:spcBef>
                        <a:spcAft>
                          <a:spcPts val="0"/>
                        </a:spcAft>
                        <a:buNone/>
                      </a:pPr>
                      <a:r>
                        <a:rPr lang="en"/>
                        <a:t>12-18 Months</a:t>
                      </a:r>
                      <a:endParaRPr/>
                    </a:p>
                  </a:txBody>
                  <a:tcPr marT="91425" marB="91425" marR="91425" marL="91425">
                    <a:solidFill>
                      <a:srgbClr val="FFF2CC"/>
                    </a:solidFill>
                  </a:tcPr>
                </a:tc>
                <a:tc>
                  <a:txBody>
                    <a:bodyPr>
                      <a:noAutofit/>
                    </a:bodyPr>
                    <a:lstStyle/>
                    <a:p>
                      <a:pPr indent="0" lvl="0" marL="0" rtl="0" algn="l">
                        <a:spcBef>
                          <a:spcPts val="0"/>
                        </a:spcBef>
                        <a:spcAft>
                          <a:spcPts val="0"/>
                        </a:spcAft>
                        <a:buNone/>
                      </a:pPr>
                      <a:r>
                        <a:rPr lang="en"/>
                        <a:t>Single open-class word stems</a:t>
                      </a:r>
                      <a:endParaRPr/>
                    </a:p>
                  </a:txBody>
                  <a:tcPr marT="91425" marB="91425" marR="91425" marL="91425">
                    <a:solidFill>
                      <a:srgbClr val="FFF2CC"/>
                    </a:solidFill>
                  </a:tcPr>
                </a:tc>
              </a:tr>
              <a:tr h="484475">
                <a:tc>
                  <a:txBody>
                    <a:bodyPr>
                      <a:noAutofit/>
                    </a:bodyPr>
                    <a:lstStyle/>
                    <a:p>
                      <a:pPr indent="0" lvl="0" marL="0" rtl="0" algn="l">
                        <a:spcBef>
                          <a:spcPts val="0"/>
                        </a:spcBef>
                        <a:spcAft>
                          <a:spcPts val="0"/>
                        </a:spcAft>
                        <a:buNone/>
                      </a:pPr>
                      <a:r>
                        <a:rPr lang="en"/>
                        <a:t>Two-Word Stage</a:t>
                      </a:r>
                      <a:endParaRPr/>
                    </a:p>
                  </a:txBody>
                  <a:tcPr marT="91425" marB="91425" marR="91425" marL="91425">
                    <a:solidFill>
                      <a:srgbClr val="FFF2CC"/>
                    </a:solidFill>
                  </a:tcPr>
                </a:tc>
                <a:tc>
                  <a:txBody>
                    <a:bodyPr>
                      <a:noAutofit/>
                    </a:bodyPr>
                    <a:lstStyle/>
                    <a:p>
                      <a:pPr indent="0" lvl="0" marL="0" rtl="0" algn="l">
                        <a:spcBef>
                          <a:spcPts val="0"/>
                        </a:spcBef>
                        <a:spcAft>
                          <a:spcPts val="0"/>
                        </a:spcAft>
                        <a:buNone/>
                      </a:pPr>
                      <a:r>
                        <a:rPr lang="en"/>
                        <a:t>18-20 Months</a:t>
                      </a:r>
                      <a:endParaRPr/>
                    </a:p>
                  </a:txBody>
                  <a:tcPr marT="91425" marB="91425" marR="91425" marL="91425">
                    <a:solidFill>
                      <a:srgbClr val="FFF2CC"/>
                    </a:solidFill>
                  </a:tcPr>
                </a:tc>
                <a:tc>
                  <a:txBody>
                    <a:bodyPr>
                      <a:noAutofit/>
                    </a:bodyPr>
                    <a:lstStyle/>
                    <a:p>
                      <a:pPr indent="0" lvl="0" marL="0" rtl="0" algn="l">
                        <a:spcBef>
                          <a:spcPts val="0"/>
                        </a:spcBef>
                        <a:spcAft>
                          <a:spcPts val="0"/>
                        </a:spcAft>
                        <a:buNone/>
                      </a:pPr>
                      <a:r>
                        <a:rPr lang="en"/>
                        <a:t>Mini-sentences with simple </a:t>
                      </a:r>
                      <a:r>
                        <a:rPr lang="en"/>
                        <a:t>semantic</a:t>
                      </a:r>
                      <a:r>
                        <a:rPr lang="en"/>
                        <a:t> relationships</a:t>
                      </a:r>
                      <a:endParaRPr/>
                    </a:p>
                  </a:txBody>
                  <a:tcPr marT="91425" marB="91425" marR="91425" marL="91425">
                    <a:solidFill>
                      <a:srgbClr val="FFF2CC"/>
                    </a:solidFill>
                  </a:tcPr>
                </a:tc>
              </a:tr>
              <a:tr h="380475">
                <a:tc>
                  <a:txBody>
                    <a:bodyPr>
                      <a:noAutofit/>
                    </a:bodyPr>
                    <a:lstStyle/>
                    <a:p>
                      <a:pPr indent="0" lvl="0" marL="0" rtl="0" algn="l">
                        <a:spcBef>
                          <a:spcPts val="0"/>
                        </a:spcBef>
                        <a:spcAft>
                          <a:spcPts val="0"/>
                        </a:spcAft>
                        <a:buNone/>
                      </a:pPr>
                      <a:r>
                        <a:rPr lang="en"/>
                        <a:t>Telegraphic Stage</a:t>
                      </a:r>
                      <a:endParaRPr/>
                    </a:p>
                  </a:txBody>
                  <a:tcPr marT="91425" marB="91425" marR="91425" marL="91425">
                    <a:solidFill>
                      <a:srgbClr val="FFF2CC"/>
                    </a:solidFill>
                  </a:tcPr>
                </a:tc>
                <a:tc>
                  <a:txBody>
                    <a:bodyPr>
                      <a:noAutofit/>
                    </a:bodyPr>
                    <a:lstStyle/>
                    <a:p>
                      <a:pPr indent="0" lvl="0" marL="0" rtl="0" algn="l">
                        <a:spcBef>
                          <a:spcPts val="0"/>
                        </a:spcBef>
                        <a:spcAft>
                          <a:spcPts val="0"/>
                        </a:spcAft>
                        <a:buNone/>
                      </a:pPr>
                      <a:r>
                        <a:rPr lang="en"/>
                        <a:t>24-30 Months</a:t>
                      </a:r>
                      <a:endParaRPr/>
                    </a:p>
                  </a:txBody>
                  <a:tcPr marT="91425" marB="91425" marR="91425" marL="91425">
                    <a:solidFill>
                      <a:srgbClr val="FFF2CC"/>
                    </a:solidFill>
                  </a:tcPr>
                </a:tc>
                <a:tc>
                  <a:txBody>
                    <a:bodyPr>
                      <a:noAutofit/>
                    </a:bodyPr>
                    <a:lstStyle/>
                    <a:p>
                      <a:pPr indent="0" lvl="0" marL="0" rtl="0" algn="l">
                        <a:spcBef>
                          <a:spcPts val="0"/>
                        </a:spcBef>
                        <a:spcAft>
                          <a:spcPts val="0"/>
                        </a:spcAft>
                        <a:buNone/>
                      </a:pPr>
                      <a:r>
                        <a:rPr lang="en"/>
                        <a:t>Sentence structure emerge</a:t>
                      </a:r>
                      <a:endParaRPr/>
                    </a:p>
                  </a:txBody>
                  <a:tcPr marT="91425" marB="91425" marR="91425" marL="91425">
                    <a:solidFill>
                      <a:srgbClr val="FFF2CC"/>
                    </a:solidFill>
                  </a:tcPr>
                </a:tc>
              </a:tr>
              <a:tr h="484475">
                <a:tc>
                  <a:txBody>
                    <a:bodyPr>
                      <a:noAutofit/>
                    </a:bodyPr>
                    <a:lstStyle/>
                    <a:p>
                      <a:pPr indent="0" lvl="0" marL="0" rtl="0" algn="l">
                        <a:spcBef>
                          <a:spcPts val="0"/>
                        </a:spcBef>
                        <a:spcAft>
                          <a:spcPts val="0"/>
                        </a:spcAft>
                        <a:buNone/>
                      </a:pPr>
                      <a:r>
                        <a:rPr lang="en"/>
                        <a:t>Later multi- word Stage</a:t>
                      </a:r>
                      <a:endParaRPr/>
                    </a:p>
                  </a:txBody>
                  <a:tcPr marT="91425" marB="91425" marR="91425" marL="91425">
                    <a:solidFill>
                      <a:srgbClr val="FFF2CC"/>
                    </a:solidFill>
                  </a:tcPr>
                </a:tc>
                <a:tc>
                  <a:txBody>
                    <a:bodyPr>
                      <a:noAutofit/>
                    </a:bodyPr>
                    <a:lstStyle/>
                    <a:p>
                      <a:pPr indent="0" lvl="0" marL="0" rtl="0" algn="l">
                        <a:spcBef>
                          <a:spcPts val="0"/>
                        </a:spcBef>
                        <a:spcAft>
                          <a:spcPts val="0"/>
                        </a:spcAft>
                        <a:buNone/>
                      </a:pPr>
                      <a:r>
                        <a:rPr lang="en"/>
                        <a:t>30+ Months</a:t>
                      </a:r>
                      <a:endParaRPr/>
                    </a:p>
                  </a:txBody>
                  <a:tcPr marT="91425" marB="91425" marR="91425" marL="91425">
                    <a:solidFill>
                      <a:srgbClr val="FFF2CC"/>
                    </a:solidFill>
                  </a:tcPr>
                </a:tc>
                <a:tc>
                  <a:txBody>
                    <a:bodyPr>
                      <a:noAutofit/>
                    </a:bodyPr>
                    <a:lstStyle/>
                    <a:p>
                      <a:pPr indent="0" lvl="0" marL="0" rtl="0" algn="l">
                        <a:spcBef>
                          <a:spcPts val="0"/>
                        </a:spcBef>
                        <a:spcAft>
                          <a:spcPts val="0"/>
                        </a:spcAft>
                        <a:buNone/>
                      </a:pPr>
                      <a:r>
                        <a:rPr lang="en"/>
                        <a:t>Grammatical structures emerge</a:t>
                      </a:r>
                      <a:endParaRPr/>
                    </a:p>
                  </a:txBody>
                  <a:tcPr marT="91425" marB="91425" marR="91425" marL="91425">
                    <a:solidFill>
                      <a:srgbClr val="FFF2CC"/>
                    </a:solidFill>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